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hyperlink" Target="https://gamma.app" TargetMode="External"/><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5" Type="http://schemas.openxmlformats.org/officeDocument/2006/relationships/hyperlink" Target="https://thesuccesstalks.com/" TargetMode="External"/><Relationship Id="rId10" Type="http://schemas.openxmlformats.org/officeDocument/2006/relationships/hyperlink" Target="https://gamma.app" TargetMode="External"/><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1" Type="http://schemas.openxmlformats.org/officeDocument/2006/relationships/slideLayout" Target="../slideLayouts/slideLayout1.xml"/><Relationship Id="rId1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3-1.png"/><Relationship Id="rId2" Type="http://schemas.openxmlformats.org/officeDocument/2006/relationships/image" Target="../media/image-3-2.png"/><Relationship Id="rId4" Type="http://schemas.openxmlformats.org/officeDocument/2006/relationships/slideLayout" Target="../slideLayouts/slideLayout1.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5" Type="http://schemas.openxmlformats.org/officeDocument/2006/relationships/hyperlink" Target="https://gamma.app" TargetMode="External"/><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5" Type="http://schemas.openxmlformats.org/officeDocument/2006/relationships/hyperlink" Target="https://gamma.app" TargetMode="External"/><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gamma.app" TargetMode="External"/><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9" Type="http://schemas.openxmlformats.org/officeDocument/2006/relationships/slideLayout" Target="../slideLayouts/slideLayout1.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5" Type="http://schemas.openxmlformats.org/officeDocument/2006/relationships/hyperlink" Target="https://gamma.app" TargetMode="External"/><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6" Type="http://schemas.openxmlformats.org/officeDocument/2006/relationships/slideLayout" Target="../slideLayouts/slideLayout1.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5" Type="http://schemas.openxmlformats.org/officeDocument/2006/relationships/hyperlink" Target="https://gamma.app" TargetMode="External"/><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9-1.png"/><Relationship Id="rId2" Type="http://schemas.openxmlformats.org/officeDocument/2006/relationships/image" Target="../media/image-9-2.png"/><Relationship Id="rId4" Type="http://schemas.openxmlformats.org/officeDocument/2006/relationships/slideLayout" Target="../slideLayouts/slideLayout1.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pic>
        <p:nvPicPr>
          <p:cNvPr id="5" name="Image 2" descr="preencoded.png">    </p:cNvPr>
          <p:cNvPicPr>
            <a:picLocks noChangeAspect="1"/>
          </p:cNvPicPr>
          <p:nvPr/>
        </p:nvPicPr>
        <p:blipFill>
          <a:blip r:embed="rId3"/>
          <a:stretch>
            <a:fillRect/>
          </a:stretch>
        </p:blipFill>
        <p:spPr>
          <a:xfrm>
            <a:off x="9452610" y="1848564"/>
            <a:ext cx="4869061" cy="4532352"/>
          </a:xfrm>
          <a:prstGeom prst="rect">
            <a:avLst/>
          </a:prstGeom>
        </p:spPr>
      </p:pic>
      <p:sp>
        <p:nvSpPr>
          <p:cNvPr id="6" name="Text 1"/>
          <p:cNvSpPr/>
          <p:nvPr/>
        </p:nvSpPr>
        <p:spPr>
          <a:xfrm>
            <a:off x="864037" y="1147524"/>
            <a:ext cx="7415927" cy="3193971"/>
          </a:xfrm>
          <a:prstGeom prst="rect">
            <a:avLst/>
          </a:prstGeom>
          <a:noFill/>
          <a:ln/>
        </p:spPr>
        <p:txBody>
          <a:bodyPr wrap="square" rtlCol="0" anchor="t"/>
          <a:lstStyle/>
          <a:p>
            <a:pPr indent="0" marL="0">
              <a:lnSpc>
                <a:spcPts val="8384"/>
              </a:lnSpc>
              <a:buNone/>
            </a:pPr>
            <a:r>
              <a:rPr lang="en-US" sz="6707" b="1" dirty="0">
                <a:solidFill>
                  <a:srgbClr val="000000"/>
                </a:solidFill>
                <a:latin typeface="p22-mackinac-pro" pitchFamily="34" charset="0"/>
                <a:ea typeface="p22-mackinac-pro" pitchFamily="34" charset="-122"/>
                <a:cs typeface="p22-mackinac-pro" pitchFamily="34" charset="-120"/>
              </a:rPr>
              <a:t>Top 10 Business Trends to Watch in 2024</a:t>
            </a:r>
            <a:endParaRPr lang="en-US" sz="6707" dirty="0"/>
          </a:p>
        </p:txBody>
      </p:sp>
      <p:sp>
        <p:nvSpPr>
          <p:cNvPr id="7" name="Text 2"/>
          <p:cNvSpPr/>
          <p:nvPr/>
        </p:nvSpPr>
        <p:spPr>
          <a:xfrm>
            <a:off x="864037" y="4711779"/>
            <a:ext cx="7415927" cy="2370296"/>
          </a:xfrm>
          <a:prstGeom prst="rect">
            <a:avLst/>
          </a:prstGeom>
          <a:noFill/>
          <a:ln/>
        </p:spPr>
        <p:txBody>
          <a:bodyPr wrap="square" rtlCol="0" anchor="t"/>
          <a:lstStyle/>
          <a:p>
            <a:pPr indent="0" marL="0">
              <a:lnSpc>
                <a:spcPts val="3110"/>
              </a:lnSpc>
              <a:buNone/>
            </a:pPr>
            <a:r>
              <a:rPr lang="en-US" sz="1944" dirty="0">
                <a:solidFill>
                  <a:srgbClr val="272525"/>
                </a:solidFill>
                <a:latin typeface="Eudoxus Sans" pitchFamily="34" charset="0"/>
                <a:ea typeface="Eudoxus Sans" pitchFamily="34" charset="-122"/>
                <a:cs typeface="Eudoxus Sans" pitchFamily="34" charset="-120"/>
              </a:rPr>
              <a:t> As we look ahead to 2024, the business landscape is set to undergo significant transformations driven by the rapid advancements in technology, evolving consumer preferences, and the lasting impacts of the pandemic. Staying ahead of these trends will be crucial for companies to remain competitive and responsive to the changing market dynamics.</a:t>
            </a:r>
            <a:endParaRPr lang="en-US" sz="1944" dirty="0"/>
          </a:p>
        </p:txBody>
      </p:sp>
      <p:pic>
        <p:nvPicPr>
          <p:cNvPr id="8" name="Image 3" descr="preencoded.png">
            <a:hlinkClick r:id="rId5" tooltip=""/>
          </p:cNvPr>
          <p:cNvPicPr>
            <a:picLocks noChangeAspect="1"/>
          </p:cNvPicPr>
          <p:nvPr/>
        </p:nvPicPr>
        <p:blipFill>
          <a:blip r:embed="rId4"/>
          <a:stretch>
            <a:fillRect/>
          </a:stretch>
        </p:blipFill>
        <p:spPr>
          <a:xfrm>
            <a:off x="12242153" y="7589520"/>
            <a:ext cx="2296807" cy="5486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9532739"/>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9532739"/>
          </a:xfrm>
          <a:prstGeom prst="rect">
            <a:avLst/>
          </a:prstGeom>
        </p:spPr>
      </p:pic>
      <p:pic>
        <p:nvPicPr>
          <p:cNvPr id="5" name="Image 2" descr="preencoded.png">    </p:cNvPr>
          <p:cNvPicPr>
            <a:picLocks noChangeAspect="1"/>
          </p:cNvPicPr>
          <p:nvPr/>
        </p:nvPicPr>
        <p:blipFill>
          <a:blip r:embed="rId3"/>
          <a:stretch>
            <a:fillRect/>
          </a:stretch>
        </p:blipFill>
        <p:spPr>
          <a:xfrm>
            <a:off x="9359979" y="3081576"/>
            <a:ext cx="5054322" cy="3369588"/>
          </a:xfrm>
          <a:prstGeom prst="rect">
            <a:avLst/>
          </a:prstGeom>
        </p:spPr>
      </p:pic>
      <p:sp>
        <p:nvSpPr>
          <p:cNvPr id="6" name="Text 1"/>
          <p:cNvSpPr/>
          <p:nvPr/>
        </p:nvSpPr>
        <p:spPr>
          <a:xfrm>
            <a:off x="604837" y="475178"/>
            <a:ext cx="7934325" cy="1080135"/>
          </a:xfrm>
          <a:prstGeom prst="rect">
            <a:avLst/>
          </a:prstGeom>
          <a:noFill/>
          <a:ln/>
        </p:spPr>
        <p:txBody>
          <a:bodyPr wrap="square" rtlCol="0" anchor="t"/>
          <a:lstStyle/>
          <a:p>
            <a:pPr indent="0" marL="0">
              <a:lnSpc>
                <a:spcPts val="4253"/>
              </a:lnSpc>
              <a:buNone/>
            </a:pPr>
            <a:r>
              <a:rPr lang="en-US" sz="3402" b="1" dirty="0">
                <a:solidFill>
                  <a:srgbClr val="000000"/>
                </a:solidFill>
                <a:latin typeface="p22-mackinac-pro" pitchFamily="34" charset="0"/>
                <a:ea typeface="p22-mackinac-pro" pitchFamily="34" charset="-122"/>
                <a:cs typeface="p22-mackinac-pro" pitchFamily="34" charset="-120"/>
              </a:rPr>
              <a:t>Artificial Intelligence and Automation</a:t>
            </a:r>
            <a:endParaRPr lang="en-US" sz="3402" dirty="0"/>
          </a:p>
        </p:txBody>
      </p:sp>
      <p:pic>
        <p:nvPicPr>
          <p:cNvPr id="7" name="Image 3" descr="preencoded.png">
            <a:hlinkClick r:id="rId5" tooltip=""/>
          </p:cNvPr>
          <p:cNvPicPr>
            <a:picLocks noChangeAspect="1"/>
          </p:cNvPicPr>
          <p:nvPr/>
        </p:nvPicPr>
        <p:blipFill>
          <a:blip r:embed="rId4"/>
          <a:stretch>
            <a:fillRect/>
          </a:stretch>
        </p:blipFill>
        <p:spPr>
          <a:xfrm>
            <a:off x="604837" y="1814513"/>
            <a:ext cx="7934325" cy="1417796"/>
          </a:xfrm>
          <a:prstGeom prst="rect">
            <a:avLst/>
          </a:prstGeom>
        </p:spPr>
      </p:pic>
      <p:pic>
        <p:nvPicPr>
          <p:cNvPr id="8" name="Image 4" descr="preencoded.png">    </p:cNvPr>
          <p:cNvPicPr>
            <a:picLocks noChangeAspect="1"/>
          </p:cNvPicPr>
          <p:nvPr/>
        </p:nvPicPr>
        <p:blipFill>
          <a:blip r:embed="rId6"/>
          <a:stretch>
            <a:fillRect/>
          </a:stretch>
        </p:blipFill>
        <p:spPr>
          <a:xfrm>
            <a:off x="604837" y="3426619"/>
            <a:ext cx="431959" cy="431959"/>
          </a:xfrm>
          <a:prstGeom prst="rect">
            <a:avLst/>
          </a:prstGeom>
        </p:spPr>
      </p:pic>
      <p:sp>
        <p:nvSpPr>
          <p:cNvPr id="9" name="Text 2"/>
          <p:cNvSpPr/>
          <p:nvPr/>
        </p:nvSpPr>
        <p:spPr>
          <a:xfrm>
            <a:off x="604837" y="4031337"/>
            <a:ext cx="2563773" cy="269915"/>
          </a:xfrm>
          <a:prstGeom prst="rect">
            <a:avLst/>
          </a:prstGeom>
          <a:noFill/>
          <a:ln/>
        </p:spPr>
        <p:txBody>
          <a:bodyPr wrap="none" rtlCol="0" anchor="t"/>
          <a:lstStyle/>
          <a:p>
            <a:pPr algn="l" indent="0" marL="0">
              <a:lnSpc>
                <a:spcPts val="2126"/>
              </a:lnSpc>
              <a:buNone/>
            </a:pPr>
            <a:r>
              <a:rPr lang="en-US" sz="1701" b="1" dirty="0">
                <a:solidFill>
                  <a:srgbClr val="272525"/>
                </a:solidFill>
                <a:latin typeface="p22-mackinac-pro" pitchFamily="34" charset="0"/>
                <a:ea typeface="p22-mackinac-pro" pitchFamily="34" charset="-122"/>
                <a:cs typeface="p22-mackinac-pro" pitchFamily="34" charset="-120"/>
              </a:rPr>
              <a:t>AI-Powered Automation</a:t>
            </a:r>
            <a:endParaRPr lang="en-US" sz="1701" dirty="0"/>
          </a:p>
        </p:txBody>
      </p:sp>
      <p:sp>
        <p:nvSpPr>
          <p:cNvPr id="10" name="Text 3"/>
          <p:cNvSpPr/>
          <p:nvPr/>
        </p:nvSpPr>
        <p:spPr>
          <a:xfrm>
            <a:off x="604837" y="4404836"/>
            <a:ext cx="7934325" cy="553164"/>
          </a:xfrm>
          <a:prstGeom prst="rect">
            <a:avLst/>
          </a:prstGeom>
          <a:noFill/>
          <a:ln/>
        </p:spPr>
        <p:txBody>
          <a:bodyPr wrap="square" rtlCol="0" anchor="t"/>
          <a:lstStyle/>
          <a:p>
            <a:pPr algn="l"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Businesses will increasingly leverage AI-driven automation to streamline operations, enhance efficiency, and reduce costs.</a:t>
            </a:r>
            <a:endParaRPr lang="en-US" sz="1361" dirty="0"/>
          </a:p>
        </p:txBody>
      </p:sp>
      <p:pic>
        <p:nvPicPr>
          <p:cNvPr id="11" name="Image 5" descr="preencoded.png">    </p:cNvPr>
          <p:cNvPicPr>
            <a:picLocks noChangeAspect="1"/>
          </p:cNvPicPr>
          <p:nvPr/>
        </p:nvPicPr>
        <p:blipFill>
          <a:blip r:embed="rId7"/>
          <a:stretch>
            <a:fillRect/>
          </a:stretch>
        </p:blipFill>
        <p:spPr>
          <a:xfrm>
            <a:off x="604837" y="5476399"/>
            <a:ext cx="431959" cy="431959"/>
          </a:xfrm>
          <a:prstGeom prst="rect">
            <a:avLst/>
          </a:prstGeom>
        </p:spPr>
      </p:pic>
      <p:sp>
        <p:nvSpPr>
          <p:cNvPr id="12" name="Text 4"/>
          <p:cNvSpPr/>
          <p:nvPr/>
        </p:nvSpPr>
        <p:spPr>
          <a:xfrm>
            <a:off x="604837" y="6081117"/>
            <a:ext cx="2160270" cy="269915"/>
          </a:xfrm>
          <a:prstGeom prst="rect">
            <a:avLst/>
          </a:prstGeom>
          <a:noFill/>
          <a:ln/>
        </p:spPr>
        <p:txBody>
          <a:bodyPr wrap="none" rtlCol="0" anchor="t"/>
          <a:lstStyle/>
          <a:p>
            <a:pPr algn="l" indent="0" marL="0">
              <a:lnSpc>
                <a:spcPts val="2126"/>
              </a:lnSpc>
              <a:buNone/>
            </a:pPr>
            <a:r>
              <a:rPr lang="en-US" sz="1701" b="1" dirty="0">
                <a:solidFill>
                  <a:srgbClr val="272525"/>
                </a:solidFill>
                <a:latin typeface="p22-mackinac-pro" pitchFamily="34" charset="0"/>
                <a:ea typeface="p22-mackinac-pro" pitchFamily="34" charset="-122"/>
                <a:cs typeface="p22-mackinac-pro" pitchFamily="34" charset="-120"/>
              </a:rPr>
              <a:t>Machine Learning</a:t>
            </a:r>
            <a:endParaRPr lang="en-US" sz="1701" dirty="0"/>
          </a:p>
        </p:txBody>
      </p:sp>
      <p:sp>
        <p:nvSpPr>
          <p:cNvPr id="13" name="Text 5"/>
          <p:cNvSpPr/>
          <p:nvPr/>
        </p:nvSpPr>
        <p:spPr>
          <a:xfrm>
            <a:off x="604837" y="6454616"/>
            <a:ext cx="7934325" cy="553164"/>
          </a:xfrm>
          <a:prstGeom prst="rect">
            <a:avLst/>
          </a:prstGeom>
          <a:noFill/>
          <a:ln/>
        </p:spPr>
        <p:txBody>
          <a:bodyPr wrap="square" rtlCol="0" anchor="t"/>
          <a:lstStyle/>
          <a:p>
            <a:pPr algn="l"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Machine learning algorithms will be deployed to make data-driven decisions, personalize customer experiences, and predict market trends.</a:t>
            </a:r>
            <a:endParaRPr lang="en-US" sz="1361" dirty="0"/>
          </a:p>
        </p:txBody>
      </p:sp>
      <p:pic>
        <p:nvPicPr>
          <p:cNvPr id="14" name="Image 6" descr="preencoded.png">    </p:cNvPr>
          <p:cNvPicPr>
            <a:picLocks noChangeAspect="1"/>
          </p:cNvPicPr>
          <p:nvPr/>
        </p:nvPicPr>
        <p:blipFill>
          <a:blip r:embed="rId8"/>
          <a:stretch>
            <a:fillRect/>
          </a:stretch>
        </p:blipFill>
        <p:spPr>
          <a:xfrm>
            <a:off x="604837" y="7526179"/>
            <a:ext cx="431959" cy="431959"/>
          </a:xfrm>
          <a:prstGeom prst="rect">
            <a:avLst/>
          </a:prstGeom>
        </p:spPr>
      </p:pic>
      <p:sp>
        <p:nvSpPr>
          <p:cNvPr id="15" name="Text 6"/>
          <p:cNvSpPr/>
          <p:nvPr/>
        </p:nvSpPr>
        <p:spPr>
          <a:xfrm>
            <a:off x="604837" y="8130897"/>
            <a:ext cx="2160270" cy="269915"/>
          </a:xfrm>
          <a:prstGeom prst="rect">
            <a:avLst/>
          </a:prstGeom>
          <a:noFill/>
          <a:ln/>
        </p:spPr>
        <p:txBody>
          <a:bodyPr wrap="none" rtlCol="0" anchor="t"/>
          <a:lstStyle/>
          <a:p>
            <a:pPr algn="l" indent="0" marL="0">
              <a:lnSpc>
                <a:spcPts val="2126"/>
              </a:lnSpc>
              <a:buNone/>
            </a:pPr>
            <a:r>
              <a:rPr lang="en-US" sz="1701" b="1" dirty="0">
                <a:solidFill>
                  <a:srgbClr val="272525"/>
                </a:solidFill>
                <a:latin typeface="p22-mackinac-pro" pitchFamily="34" charset="0"/>
                <a:ea typeface="p22-mackinac-pro" pitchFamily="34" charset="-122"/>
                <a:cs typeface="p22-mackinac-pro" pitchFamily="34" charset="-120"/>
              </a:rPr>
              <a:t>Intelligent Chatbots</a:t>
            </a:r>
            <a:endParaRPr lang="en-US" sz="1701" dirty="0"/>
          </a:p>
        </p:txBody>
      </p:sp>
      <p:sp>
        <p:nvSpPr>
          <p:cNvPr id="16" name="Text 7"/>
          <p:cNvSpPr/>
          <p:nvPr/>
        </p:nvSpPr>
        <p:spPr>
          <a:xfrm>
            <a:off x="604837" y="8504396"/>
            <a:ext cx="7934325" cy="553164"/>
          </a:xfrm>
          <a:prstGeom prst="rect">
            <a:avLst/>
          </a:prstGeom>
          <a:noFill/>
          <a:ln/>
        </p:spPr>
        <p:txBody>
          <a:bodyPr wrap="square" rtlCol="0" anchor="t"/>
          <a:lstStyle/>
          <a:p>
            <a:pPr algn="l"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Conversational AI chatbots will become more sophisticated, providing seamless customer support and personalized interactions.</a:t>
            </a:r>
            <a:endParaRPr lang="en-US" sz="1361" dirty="0"/>
          </a:p>
        </p:txBody>
      </p:sp>
      <p:pic>
        <p:nvPicPr>
          <p:cNvPr id="17" name="Image 7" descr="preencoded.png">
            <a:hlinkClick r:id="rId10" tooltip=""/>
          </p:cNvPr>
          <p:cNvPicPr>
            <a:picLocks noChangeAspect="1"/>
          </p:cNvPicPr>
          <p:nvPr/>
        </p:nvPicPr>
        <p:blipFill>
          <a:blip r:embed="rId9"/>
          <a:stretch>
            <a:fillRect/>
          </a:stretch>
        </p:blipFill>
        <p:spPr>
          <a:xfrm>
            <a:off x="12242153" y="7589520"/>
            <a:ext cx="2296807" cy="5486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
        <p:nvSpPr>
          <p:cNvPr id="4" name="Text 1"/>
          <p:cNvSpPr/>
          <p:nvPr/>
        </p:nvSpPr>
        <p:spPr>
          <a:xfrm>
            <a:off x="864037" y="1422202"/>
            <a:ext cx="12902327" cy="1543050"/>
          </a:xfrm>
          <a:prstGeom prst="rect">
            <a:avLst/>
          </a:prstGeom>
          <a:noFill/>
          <a:ln/>
        </p:spPr>
        <p:txBody>
          <a:bodyPr wrap="square" rtlCol="0" anchor="t"/>
          <a:lstStyle/>
          <a:p>
            <a:pPr indent="0" marL="0">
              <a:lnSpc>
                <a:spcPts val="6075"/>
              </a:lnSpc>
              <a:buNone/>
            </a:pPr>
            <a:r>
              <a:rPr lang="en-US" sz="4860" b="1" dirty="0">
                <a:solidFill>
                  <a:srgbClr val="000000"/>
                </a:solidFill>
                <a:latin typeface="p22-mackinac-pro" pitchFamily="34" charset="0"/>
                <a:ea typeface="p22-mackinac-pro" pitchFamily="34" charset="-122"/>
                <a:cs typeface="p22-mackinac-pro" pitchFamily="34" charset="-120"/>
              </a:rPr>
              <a:t>Sustainability and Environmental Consciousness</a:t>
            </a:r>
            <a:endParaRPr lang="en-US" sz="4860" dirty="0"/>
          </a:p>
        </p:txBody>
      </p:sp>
      <p:sp>
        <p:nvSpPr>
          <p:cNvPr id="5" name="Text 2"/>
          <p:cNvSpPr/>
          <p:nvPr/>
        </p:nvSpPr>
        <p:spPr>
          <a:xfrm>
            <a:off x="864037" y="3582353"/>
            <a:ext cx="3335536" cy="385763"/>
          </a:xfrm>
          <a:prstGeom prst="rect">
            <a:avLst/>
          </a:prstGeom>
          <a:noFill/>
          <a:ln/>
        </p:spPr>
        <p:txBody>
          <a:bodyPr wrap="none" rtlCol="0" anchor="t"/>
          <a:lstStyle/>
          <a:p>
            <a:pPr indent="0" marL="0">
              <a:lnSpc>
                <a:spcPts val="3038"/>
              </a:lnSpc>
              <a:buNone/>
            </a:pPr>
            <a:r>
              <a:rPr lang="en-US" sz="2430" b="1" dirty="0">
                <a:solidFill>
                  <a:srgbClr val="000000"/>
                </a:solidFill>
                <a:latin typeface="p22-mackinac-pro" pitchFamily="34" charset="0"/>
                <a:ea typeface="p22-mackinac-pro" pitchFamily="34" charset="-122"/>
                <a:cs typeface="p22-mackinac-pro" pitchFamily="34" charset="-120"/>
              </a:rPr>
              <a:t>Eco-Friendly Products</a:t>
            </a:r>
            <a:endParaRPr lang="en-US" sz="2430" dirty="0"/>
          </a:p>
        </p:txBody>
      </p:sp>
      <p:sp>
        <p:nvSpPr>
          <p:cNvPr id="6" name="Text 3"/>
          <p:cNvSpPr/>
          <p:nvPr/>
        </p:nvSpPr>
        <p:spPr>
          <a:xfrm>
            <a:off x="864037" y="4214932"/>
            <a:ext cx="3898821" cy="2370296"/>
          </a:xfrm>
          <a:prstGeom prst="rect">
            <a:avLst/>
          </a:prstGeom>
          <a:noFill/>
          <a:ln/>
        </p:spPr>
        <p:txBody>
          <a:bodyPr wrap="square" rtlCol="0" anchor="t"/>
          <a:lstStyle/>
          <a:p>
            <a:pPr indent="0" marL="0">
              <a:lnSpc>
                <a:spcPts val="3110"/>
              </a:lnSpc>
              <a:buNone/>
            </a:pPr>
            <a:r>
              <a:rPr lang="en-US" sz="1944" dirty="0">
                <a:solidFill>
                  <a:srgbClr val="272525"/>
                </a:solidFill>
                <a:latin typeface="Eudoxus Sans" pitchFamily="34" charset="0"/>
                <a:ea typeface="Eudoxus Sans" pitchFamily="34" charset="-122"/>
                <a:cs typeface="Eudoxus Sans" pitchFamily="34" charset="-120"/>
              </a:rPr>
              <a:t>Consumers will demand more sustainable and environmentally responsible products, driving businesses to rethink their manufacturing and supply chain processes.</a:t>
            </a:r>
            <a:endParaRPr lang="en-US" sz="1944" dirty="0"/>
          </a:p>
        </p:txBody>
      </p:sp>
      <p:sp>
        <p:nvSpPr>
          <p:cNvPr id="7" name="Text 4"/>
          <p:cNvSpPr/>
          <p:nvPr/>
        </p:nvSpPr>
        <p:spPr>
          <a:xfrm>
            <a:off x="5372695" y="3582353"/>
            <a:ext cx="3086100" cy="385763"/>
          </a:xfrm>
          <a:prstGeom prst="rect">
            <a:avLst/>
          </a:prstGeom>
          <a:noFill/>
          <a:ln/>
        </p:spPr>
        <p:txBody>
          <a:bodyPr wrap="none" rtlCol="0" anchor="t"/>
          <a:lstStyle/>
          <a:p>
            <a:pPr indent="0" marL="0">
              <a:lnSpc>
                <a:spcPts val="3038"/>
              </a:lnSpc>
              <a:buNone/>
            </a:pPr>
            <a:r>
              <a:rPr lang="en-US" sz="2430" b="1" dirty="0">
                <a:solidFill>
                  <a:srgbClr val="000000"/>
                </a:solidFill>
                <a:latin typeface="p22-mackinac-pro" pitchFamily="34" charset="0"/>
                <a:ea typeface="p22-mackinac-pro" pitchFamily="34" charset="-122"/>
                <a:cs typeface="p22-mackinac-pro" pitchFamily="34" charset="-120"/>
              </a:rPr>
              <a:t>Renewable Energy</a:t>
            </a:r>
            <a:endParaRPr lang="en-US" sz="2430" dirty="0"/>
          </a:p>
        </p:txBody>
      </p:sp>
      <p:sp>
        <p:nvSpPr>
          <p:cNvPr id="8" name="Text 5"/>
          <p:cNvSpPr/>
          <p:nvPr/>
        </p:nvSpPr>
        <p:spPr>
          <a:xfrm>
            <a:off x="5372695" y="4214932"/>
            <a:ext cx="3898821" cy="1975247"/>
          </a:xfrm>
          <a:prstGeom prst="rect">
            <a:avLst/>
          </a:prstGeom>
          <a:noFill/>
          <a:ln/>
        </p:spPr>
        <p:txBody>
          <a:bodyPr wrap="square" rtlCol="0" anchor="t"/>
          <a:lstStyle/>
          <a:p>
            <a:pPr indent="0" marL="0">
              <a:lnSpc>
                <a:spcPts val="3110"/>
              </a:lnSpc>
              <a:buNone/>
            </a:pPr>
            <a:r>
              <a:rPr lang="en-US" sz="1944" dirty="0">
                <a:solidFill>
                  <a:srgbClr val="272525"/>
                </a:solidFill>
                <a:latin typeface="Eudoxus Sans" pitchFamily="34" charset="0"/>
                <a:ea typeface="Eudoxus Sans" pitchFamily="34" charset="-122"/>
                <a:cs typeface="Eudoxus Sans" pitchFamily="34" charset="-120"/>
              </a:rPr>
              <a:t>The adoption of renewable energy sources, such as solar and wind, will continue to accelerate as businesses seek to reduce their carbon footprint.</a:t>
            </a:r>
            <a:endParaRPr lang="en-US" sz="1944" dirty="0"/>
          </a:p>
        </p:txBody>
      </p:sp>
      <p:sp>
        <p:nvSpPr>
          <p:cNvPr id="9" name="Text 6"/>
          <p:cNvSpPr/>
          <p:nvPr/>
        </p:nvSpPr>
        <p:spPr>
          <a:xfrm>
            <a:off x="9881354" y="3582353"/>
            <a:ext cx="3086100" cy="385763"/>
          </a:xfrm>
          <a:prstGeom prst="rect">
            <a:avLst/>
          </a:prstGeom>
          <a:noFill/>
          <a:ln/>
        </p:spPr>
        <p:txBody>
          <a:bodyPr wrap="none" rtlCol="0" anchor="t"/>
          <a:lstStyle/>
          <a:p>
            <a:pPr indent="0" marL="0">
              <a:lnSpc>
                <a:spcPts val="3038"/>
              </a:lnSpc>
              <a:buNone/>
            </a:pPr>
            <a:r>
              <a:rPr lang="en-US" sz="2430" b="1" dirty="0">
                <a:solidFill>
                  <a:srgbClr val="000000"/>
                </a:solidFill>
                <a:latin typeface="p22-mackinac-pro" pitchFamily="34" charset="0"/>
                <a:ea typeface="p22-mackinac-pro" pitchFamily="34" charset="-122"/>
                <a:cs typeface="p22-mackinac-pro" pitchFamily="34" charset="-120"/>
              </a:rPr>
              <a:t>Circular Economy</a:t>
            </a:r>
            <a:endParaRPr lang="en-US" sz="2430" dirty="0"/>
          </a:p>
        </p:txBody>
      </p:sp>
      <p:sp>
        <p:nvSpPr>
          <p:cNvPr id="10" name="Text 7"/>
          <p:cNvSpPr/>
          <p:nvPr/>
        </p:nvSpPr>
        <p:spPr>
          <a:xfrm>
            <a:off x="9881354" y="4214932"/>
            <a:ext cx="3898821" cy="1975247"/>
          </a:xfrm>
          <a:prstGeom prst="rect">
            <a:avLst/>
          </a:prstGeom>
          <a:noFill/>
          <a:ln/>
        </p:spPr>
        <p:txBody>
          <a:bodyPr wrap="square" rtlCol="0" anchor="t"/>
          <a:lstStyle/>
          <a:p>
            <a:pPr indent="0" marL="0">
              <a:lnSpc>
                <a:spcPts val="3110"/>
              </a:lnSpc>
              <a:buNone/>
            </a:pPr>
            <a:r>
              <a:rPr lang="en-US" sz="1944" dirty="0">
                <a:solidFill>
                  <a:srgbClr val="272525"/>
                </a:solidFill>
                <a:latin typeface="Eudoxus Sans" pitchFamily="34" charset="0"/>
                <a:ea typeface="Eudoxus Sans" pitchFamily="34" charset="-122"/>
                <a:cs typeface="Eudoxus Sans" pitchFamily="34" charset="-120"/>
              </a:rPr>
              <a:t>Businesses will embrace the principles of the circular economy, focusing on reusing, recycling, and repurposing materials to minimize waste.</a:t>
            </a:r>
            <a:endParaRPr lang="en-US" sz="1944" dirty="0"/>
          </a:p>
        </p:txBody>
      </p:sp>
      <p:pic>
        <p:nvPicPr>
          <p:cNvPr id="11"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0" y="0"/>
            <a:ext cx="5486400" cy="8229600"/>
          </a:xfrm>
          <a:prstGeom prst="rect">
            <a:avLst/>
          </a:prstGeom>
        </p:spPr>
      </p:pic>
      <p:pic>
        <p:nvPicPr>
          <p:cNvPr id="5" name="Image 2" descr="preencoded.png">    </p:cNvPr>
          <p:cNvPicPr>
            <a:picLocks noChangeAspect="1"/>
          </p:cNvPicPr>
          <p:nvPr/>
        </p:nvPicPr>
        <p:blipFill>
          <a:blip r:embed="rId3"/>
          <a:stretch>
            <a:fillRect/>
          </a:stretch>
        </p:blipFill>
        <p:spPr>
          <a:xfrm>
            <a:off x="235148" y="1606748"/>
            <a:ext cx="5016103" cy="5016103"/>
          </a:xfrm>
          <a:prstGeom prst="rect">
            <a:avLst/>
          </a:prstGeom>
        </p:spPr>
      </p:pic>
      <p:sp>
        <p:nvSpPr>
          <p:cNvPr id="6" name="Text 1"/>
          <p:cNvSpPr/>
          <p:nvPr/>
        </p:nvSpPr>
        <p:spPr>
          <a:xfrm>
            <a:off x="6144935" y="1112877"/>
            <a:ext cx="7599998" cy="587931"/>
          </a:xfrm>
          <a:prstGeom prst="rect">
            <a:avLst/>
          </a:prstGeom>
          <a:noFill/>
          <a:ln/>
        </p:spPr>
        <p:txBody>
          <a:bodyPr wrap="none" rtlCol="0" anchor="t"/>
          <a:lstStyle/>
          <a:p>
            <a:pPr indent="0" marL="0">
              <a:lnSpc>
                <a:spcPts val="4630"/>
              </a:lnSpc>
              <a:buNone/>
            </a:pPr>
            <a:r>
              <a:rPr lang="en-US" sz="3704" b="1" dirty="0">
                <a:solidFill>
                  <a:srgbClr val="000000"/>
                </a:solidFill>
                <a:latin typeface="p22-mackinac-pro" pitchFamily="34" charset="0"/>
                <a:ea typeface="p22-mackinac-pro" pitchFamily="34" charset="-122"/>
                <a:cs typeface="p22-mackinac-pro" pitchFamily="34" charset="-120"/>
              </a:rPr>
              <a:t>Remote and Hybrid Work Models</a:t>
            </a:r>
            <a:endParaRPr lang="en-US" sz="3704" dirty="0"/>
          </a:p>
        </p:txBody>
      </p:sp>
      <p:sp>
        <p:nvSpPr>
          <p:cNvPr id="7" name="Shape 2"/>
          <p:cNvSpPr/>
          <p:nvPr/>
        </p:nvSpPr>
        <p:spPr>
          <a:xfrm>
            <a:off x="6408301" y="1982986"/>
            <a:ext cx="37624" cy="5133737"/>
          </a:xfrm>
          <a:prstGeom prst="roundRect">
            <a:avLst>
              <a:gd name="adj" fmla="val 225062"/>
            </a:avLst>
          </a:prstGeom>
          <a:solidFill>
            <a:srgbClr val="B2D4E5"/>
          </a:solidFill>
          <a:ln/>
        </p:spPr>
      </p:sp>
      <p:sp>
        <p:nvSpPr>
          <p:cNvPr id="8" name="Shape 3"/>
          <p:cNvSpPr/>
          <p:nvPr/>
        </p:nvSpPr>
        <p:spPr>
          <a:xfrm>
            <a:off x="6638746" y="2387322"/>
            <a:ext cx="658535" cy="37624"/>
          </a:xfrm>
          <a:prstGeom prst="roundRect">
            <a:avLst>
              <a:gd name="adj" fmla="val 225062"/>
            </a:avLst>
          </a:prstGeom>
          <a:solidFill>
            <a:srgbClr val="B2D4E5"/>
          </a:solidFill>
          <a:ln/>
        </p:spPr>
      </p:sp>
      <p:sp>
        <p:nvSpPr>
          <p:cNvPr id="9" name="Shape 4"/>
          <p:cNvSpPr/>
          <p:nvPr/>
        </p:nvSpPr>
        <p:spPr>
          <a:xfrm>
            <a:off x="6215479" y="2194560"/>
            <a:ext cx="423267" cy="423267"/>
          </a:xfrm>
          <a:prstGeom prst="roundRect">
            <a:avLst>
              <a:gd name="adj" fmla="val 20006"/>
            </a:avLst>
          </a:prstGeom>
          <a:solidFill>
            <a:srgbClr val="CCEEFF"/>
          </a:solidFill>
          <a:ln w="7620">
            <a:solidFill>
              <a:srgbClr val="B2D4E5"/>
            </a:solidFill>
            <a:prstDash val="solid"/>
          </a:ln>
        </p:spPr>
      </p:sp>
      <p:sp>
        <p:nvSpPr>
          <p:cNvPr id="10" name="Text 5"/>
          <p:cNvSpPr/>
          <p:nvPr/>
        </p:nvSpPr>
        <p:spPr>
          <a:xfrm>
            <a:off x="6369784" y="2265045"/>
            <a:ext cx="114657" cy="282297"/>
          </a:xfrm>
          <a:prstGeom prst="rect">
            <a:avLst/>
          </a:prstGeom>
          <a:noFill/>
          <a:ln/>
        </p:spPr>
        <p:txBody>
          <a:bodyPr wrap="none" rtlCol="0" anchor="t"/>
          <a:lstStyle/>
          <a:p>
            <a:pPr algn="ctr" indent="0" marL="0">
              <a:lnSpc>
                <a:spcPts val="2222"/>
              </a:lnSpc>
              <a:buNone/>
            </a:pPr>
            <a:r>
              <a:rPr lang="en-US" sz="2222" b="1" dirty="0">
                <a:solidFill>
                  <a:srgbClr val="272525"/>
                </a:solidFill>
                <a:latin typeface="p22-mackinac-pro" pitchFamily="34" charset="0"/>
                <a:ea typeface="p22-mackinac-pro" pitchFamily="34" charset="-122"/>
                <a:cs typeface="p22-mackinac-pro" pitchFamily="34" charset="-120"/>
              </a:rPr>
              <a:t>1</a:t>
            </a:r>
            <a:endParaRPr lang="en-US" sz="2222" dirty="0"/>
          </a:p>
        </p:txBody>
      </p:sp>
      <p:sp>
        <p:nvSpPr>
          <p:cNvPr id="11" name="Text 6"/>
          <p:cNvSpPr/>
          <p:nvPr/>
        </p:nvSpPr>
        <p:spPr>
          <a:xfrm>
            <a:off x="7462004" y="2171105"/>
            <a:ext cx="2352080" cy="294084"/>
          </a:xfrm>
          <a:prstGeom prst="rect">
            <a:avLst/>
          </a:prstGeom>
          <a:noFill/>
          <a:ln/>
        </p:spPr>
        <p:txBody>
          <a:bodyPr wrap="none" rtlCol="0" anchor="t"/>
          <a:lstStyle/>
          <a:p>
            <a:pPr algn="l" indent="0" marL="0">
              <a:lnSpc>
                <a:spcPts val="2315"/>
              </a:lnSpc>
              <a:buNone/>
            </a:pPr>
            <a:r>
              <a:rPr lang="en-US" sz="1852" b="1" dirty="0">
                <a:solidFill>
                  <a:srgbClr val="272525"/>
                </a:solidFill>
                <a:latin typeface="p22-mackinac-pro" pitchFamily="34" charset="0"/>
                <a:ea typeface="p22-mackinac-pro" pitchFamily="34" charset="-122"/>
                <a:cs typeface="p22-mackinac-pro" pitchFamily="34" charset="-120"/>
              </a:rPr>
              <a:t>Remote Work</a:t>
            </a:r>
            <a:endParaRPr lang="en-US" sz="1852" dirty="0"/>
          </a:p>
        </p:txBody>
      </p:sp>
      <p:sp>
        <p:nvSpPr>
          <p:cNvPr id="12" name="Text 7"/>
          <p:cNvSpPr/>
          <p:nvPr/>
        </p:nvSpPr>
        <p:spPr>
          <a:xfrm>
            <a:off x="7462004" y="2578060"/>
            <a:ext cx="6509861" cy="601980"/>
          </a:xfrm>
          <a:prstGeom prst="rect">
            <a:avLst/>
          </a:prstGeom>
          <a:noFill/>
          <a:ln/>
        </p:spPr>
        <p:txBody>
          <a:bodyPr wrap="square" rtlCol="0" anchor="t"/>
          <a:lstStyle/>
          <a:p>
            <a:pPr algn="l" indent="0" marL="0">
              <a:lnSpc>
                <a:spcPts val="2371"/>
              </a:lnSpc>
              <a:buNone/>
            </a:pPr>
            <a:r>
              <a:rPr lang="en-US" sz="1482" dirty="0">
                <a:solidFill>
                  <a:srgbClr val="272525"/>
                </a:solidFill>
                <a:latin typeface="Eudoxus Sans" pitchFamily="34" charset="0"/>
                <a:ea typeface="Eudoxus Sans" pitchFamily="34" charset="-122"/>
                <a:cs typeface="Eudoxus Sans" pitchFamily="34" charset="-120"/>
              </a:rPr>
              <a:t>The pandemic has accelerated the adoption of remote work, allowing companies to access a global talent pool and reduce overhead costs.</a:t>
            </a:r>
            <a:endParaRPr lang="en-US" sz="1482" dirty="0"/>
          </a:p>
        </p:txBody>
      </p:sp>
      <p:sp>
        <p:nvSpPr>
          <p:cNvPr id="13" name="Shape 8"/>
          <p:cNvSpPr/>
          <p:nvPr/>
        </p:nvSpPr>
        <p:spPr>
          <a:xfrm>
            <a:off x="6638746" y="3960614"/>
            <a:ext cx="658535" cy="37624"/>
          </a:xfrm>
          <a:prstGeom prst="roundRect">
            <a:avLst>
              <a:gd name="adj" fmla="val 225062"/>
            </a:avLst>
          </a:prstGeom>
          <a:solidFill>
            <a:srgbClr val="B2D4E5"/>
          </a:solidFill>
          <a:ln/>
        </p:spPr>
      </p:sp>
      <p:sp>
        <p:nvSpPr>
          <p:cNvPr id="14" name="Shape 9"/>
          <p:cNvSpPr/>
          <p:nvPr/>
        </p:nvSpPr>
        <p:spPr>
          <a:xfrm>
            <a:off x="6215479" y="3767852"/>
            <a:ext cx="423267" cy="423267"/>
          </a:xfrm>
          <a:prstGeom prst="roundRect">
            <a:avLst>
              <a:gd name="adj" fmla="val 20006"/>
            </a:avLst>
          </a:prstGeom>
          <a:solidFill>
            <a:srgbClr val="CCEEFF"/>
          </a:solidFill>
          <a:ln w="7620">
            <a:solidFill>
              <a:srgbClr val="B2D4E5"/>
            </a:solidFill>
            <a:prstDash val="solid"/>
          </a:ln>
        </p:spPr>
      </p:sp>
      <p:sp>
        <p:nvSpPr>
          <p:cNvPr id="15" name="Text 10"/>
          <p:cNvSpPr/>
          <p:nvPr/>
        </p:nvSpPr>
        <p:spPr>
          <a:xfrm>
            <a:off x="6344900" y="3838337"/>
            <a:ext cx="164306" cy="282297"/>
          </a:xfrm>
          <a:prstGeom prst="rect">
            <a:avLst/>
          </a:prstGeom>
          <a:noFill/>
          <a:ln/>
        </p:spPr>
        <p:txBody>
          <a:bodyPr wrap="none" rtlCol="0" anchor="t"/>
          <a:lstStyle/>
          <a:p>
            <a:pPr algn="ctr" indent="0" marL="0">
              <a:lnSpc>
                <a:spcPts val="2222"/>
              </a:lnSpc>
              <a:buNone/>
            </a:pPr>
            <a:r>
              <a:rPr lang="en-US" sz="2222" b="1" dirty="0">
                <a:solidFill>
                  <a:srgbClr val="272525"/>
                </a:solidFill>
                <a:latin typeface="p22-mackinac-pro" pitchFamily="34" charset="0"/>
                <a:ea typeface="p22-mackinac-pro" pitchFamily="34" charset="-122"/>
                <a:cs typeface="p22-mackinac-pro" pitchFamily="34" charset="-120"/>
              </a:rPr>
              <a:t>2</a:t>
            </a:r>
            <a:endParaRPr lang="en-US" sz="2222" dirty="0"/>
          </a:p>
        </p:txBody>
      </p:sp>
      <p:sp>
        <p:nvSpPr>
          <p:cNvPr id="16" name="Text 11"/>
          <p:cNvSpPr/>
          <p:nvPr/>
        </p:nvSpPr>
        <p:spPr>
          <a:xfrm>
            <a:off x="7462004" y="3744397"/>
            <a:ext cx="2352080" cy="294084"/>
          </a:xfrm>
          <a:prstGeom prst="rect">
            <a:avLst/>
          </a:prstGeom>
          <a:noFill/>
          <a:ln/>
        </p:spPr>
        <p:txBody>
          <a:bodyPr wrap="none" rtlCol="0" anchor="t"/>
          <a:lstStyle/>
          <a:p>
            <a:pPr algn="l" indent="0" marL="0">
              <a:lnSpc>
                <a:spcPts val="2315"/>
              </a:lnSpc>
              <a:buNone/>
            </a:pPr>
            <a:r>
              <a:rPr lang="en-US" sz="1852" b="1" dirty="0">
                <a:solidFill>
                  <a:srgbClr val="272525"/>
                </a:solidFill>
                <a:latin typeface="p22-mackinac-pro" pitchFamily="34" charset="0"/>
                <a:ea typeface="p22-mackinac-pro" pitchFamily="34" charset="-122"/>
                <a:cs typeface="p22-mackinac-pro" pitchFamily="34" charset="-120"/>
              </a:rPr>
              <a:t>Hybrid Workplace</a:t>
            </a:r>
            <a:endParaRPr lang="en-US" sz="1852" dirty="0"/>
          </a:p>
        </p:txBody>
      </p:sp>
      <p:sp>
        <p:nvSpPr>
          <p:cNvPr id="17" name="Text 12"/>
          <p:cNvSpPr/>
          <p:nvPr/>
        </p:nvSpPr>
        <p:spPr>
          <a:xfrm>
            <a:off x="7462004" y="4151352"/>
            <a:ext cx="6509861" cy="902970"/>
          </a:xfrm>
          <a:prstGeom prst="rect">
            <a:avLst/>
          </a:prstGeom>
          <a:noFill/>
          <a:ln/>
        </p:spPr>
        <p:txBody>
          <a:bodyPr wrap="square" rtlCol="0" anchor="t"/>
          <a:lstStyle/>
          <a:p>
            <a:pPr algn="l" indent="0" marL="0">
              <a:lnSpc>
                <a:spcPts val="2371"/>
              </a:lnSpc>
              <a:buNone/>
            </a:pPr>
            <a:r>
              <a:rPr lang="en-US" sz="1482" dirty="0">
                <a:solidFill>
                  <a:srgbClr val="272525"/>
                </a:solidFill>
                <a:latin typeface="Eudoxus Sans" pitchFamily="34" charset="0"/>
                <a:ea typeface="Eudoxus Sans" pitchFamily="34" charset="-122"/>
                <a:cs typeface="Eudoxus Sans" pitchFamily="34" charset="-120"/>
              </a:rPr>
              <a:t>Businesses will increasingly embrace a hybrid work model, blending remote and in-office work to provide flexibility and promote collaboration.</a:t>
            </a:r>
            <a:endParaRPr lang="en-US" sz="1482" dirty="0"/>
          </a:p>
        </p:txBody>
      </p:sp>
      <p:sp>
        <p:nvSpPr>
          <p:cNvPr id="18" name="Shape 13"/>
          <p:cNvSpPr/>
          <p:nvPr/>
        </p:nvSpPr>
        <p:spPr>
          <a:xfrm>
            <a:off x="6638746" y="5834896"/>
            <a:ext cx="658535" cy="37624"/>
          </a:xfrm>
          <a:prstGeom prst="roundRect">
            <a:avLst>
              <a:gd name="adj" fmla="val 225062"/>
            </a:avLst>
          </a:prstGeom>
          <a:solidFill>
            <a:srgbClr val="B2D4E5"/>
          </a:solidFill>
          <a:ln/>
        </p:spPr>
      </p:sp>
      <p:sp>
        <p:nvSpPr>
          <p:cNvPr id="19" name="Shape 14"/>
          <p:cNvSpPr/>
          <p:nvPr/>
        </p:nvSpPr>
        <p:spPr>
          <a:xfrm>
            <a:off x="6215479" y="5642134"/>
            <a:ext cx="423267" cy="423267"/>
          </a:xfrm>
          <a:prstGeom prst="roundRect">
            <a:avLst>
              <a:gd name="adj" fmla="val 20006"/>
            </a:avLst>
          </a:prstGeom>
          <a:solidFill>
            <a:srgbClr val="CCEEFF"/>
          </a:solidFill>
          <a:ln w="7620">
            <a:solidFill>
              <a:srgbClr val="B2D4E5"/>
            </a:solidFill>
            <a:prstDash val="solid"/>
          </a:ln>
        </p:spPr>
      </p:sp>
      <p:sp>
        <p:nvSpPr>
          <p:cNvPr id="20" name="Text 15"/>
          <p:cNvSpPr/>
          <p:nvPr/>
        </p:nvSpPr>
        <p:spPr>
          <a:xfrm>
            <a:off x="6342519" y="5712619"/>
            <a:ext cx="169069" cy="282297"/>
          </a:xfrm>
          <a:prstGeom prst="rect">
            <a:avLst/>
          </a:prstGeom>
          <a:noFill/>
          <a:ln/>
        </p:spPr>
        <p:txBody>
          <a:bodyPr wrap="none" rtlCol="0" anchor="t"/>
          <a:lstStyle/>
          <a:p>
            <a:pPr algn="ctr" indent="0" marL="0">
              <a:lnSpc>
                <a:spcPts val="2222"/>
              </a:lnSpc>
              <a:buNone/>
            </a:pPr>
            <a:r>
              <a:rPr lang="en-US" sz="2222" b="1" dirty="0">
                <a:solidFill>
                  <a:srgbClr val="272525"/>
                </a:solidFill>
                <a:latin typeface="p22-mackinac-pro" pitchFamily="34" charset="0"/>
                <a:ea typeface="p22-mackinac-pro" pitchFamily="34" charset="-122"/>
                <a:cs typeface="p22-mackinac-pro" pitchFamily="34" charset="-120"/>
              </a:rPr>
              <a:t>3</a:t>
            </a:r>
            <a:endParaRPr lang="en-US" sz="2222" dirty="0"/>
          </a:p>
        </p:txBody>
      </p:sp>
      <p:sp>
        <p:nvSpPr>
          <p:cNvPr id="21" name="Text 16"/>
          <p:cNvSpPr/>
          <p:nvPr/>
        </p:nvSpPr>
        <p:spPr>
          <a:xfrm>
            <a:off x="7462004" y="5618678"/>
            <a:ext cx="2428637" cy="294084"/>
          </a:xfrm>
          <a:prstGeom prst="rect">
            <a:avLst/>
          </a:prstGeom>
          <a:noFill/>
          <a:ln/>
        </p:spPr>
        <p:txBody>
          <a:bodyPr wrap="none" rtlCol="0" anchor="t"/>
          <a:lstStyle/>
          <a:p>
            <a:pPr algn="l" indent="0" marL="0">
              <a:lnSpc>
                <a:spcPts val="2315"/>
              </a:lnSpc>
              <a:buNone/>
            </a:pPr>
            <a:r>
              <a:rPr lang="en-US" sz="1852" b="1" dirty="0">
                <a:solidFill>
                  <a:srgbClr val="272525"/>
                </a:solidFill>
                <a:latin typeface="p22-mackinac-pro" pitchFamily="34" charset="0"/>
                <a:ea typeface="p22-mackinac-pro" pitchFamily="34" charset="-122"/>
                <a:cs typeface="p22-mackinac-pro" pitchFamily="34" charset="-120"/>
              </a:rPr>
              <a:t>Employee Well-being</a:t>
            </a:r>
            <a:endParaRPr lang="en-US" sz="1852" dirty="0"/>
          </a:p>
        </p:txBody>
      </p:sp>
      <p:sp>
        <p:nvSpPr>
          <p:cNvPr id="22" name="Text 17"/>
          <p:cNvSpPr/>
          <p:nvPr/>
        </p:nvSpPr>
        <p:spPr>
          <a:xfrm>
            <a:off x="7462004" y="6025634"/>
            <a:ext cx="6509861" cy="902970"/>
          </a:xfrm>
          <a:prstGeom prst="rect">
            <a:avLst/>
          </a:prstGeom>
          <a:noFill/>
          <a:ln/>
        </p:spPr>
        <p:txBody>
          <a:bodyPr wrap="square" rtlCol="0" anchor="t"/>
          <a:lstStyle/>
          <a:p>
            <a:pPr algn="l" indent="0" marL="0">
              <a:lnSpc>
                <a:spcPts val="2371"/>
              </a:lnSpc>
              <a:buNone/>
            </a:pPr>
            <a:r>
              <a:rPr lang="en-US" sz="1482" dirty="0">
                <a:solidFill>
                  <a:srgbClr val="272525"/>
                </a:solidFill>
                <a:latin typeface="Eudoxus Sans" pitchFamily="34" charset="0"/>
                <a:ea typeface="Eudoxus Sans" pitchFamily="34" charset="-122"/>
                <a:cs typeface="Eudoxus Sans" pitchFamily="34" charset="-120"/>
              </a:rPr>
              <a:t>Companies will focus on supporting the physical and mental well-being of their remote and hybrid workforce through wellness programs and technology-enabled solutions.</a:t>
            </a:r>
            <a:endParaRPr lang="en-US" sz="1482" dirty="0"/>
          </a:p>
        </p:txBody>
      </p:sp>
      <p:pic>
        <p:nvPicPr>
          <p:cNvPr id="23" name="Image 3" descr="preencoded.png">
            <a:hlinkClick r:id="rId5" tooltip=""/>
          </p:cNvPr>
          <p:cNvPicPr>
            <a:picLocks noChangeAspect="1"/>
          </p:cNvPicPr>
          <p:nvPr/>
        </p:nvPicPr>
        <p:blipFill>
          <a:blip r:embed="rId4"/>
          <a:stretch>
            <a:fillRect/>
          </a:stretch>
        </p:blipFill>
        <p:spPr>
          <a:xfrm>
            <a:off x="12242153" y="7589520"/>
            <a:ext cx="2296807" cy="5486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0" y="0"/>
            <a:ext cx="5486400" cy="8229600"/>
          </a:xfrm>
          <a:prstGeom prst="rect">
            <a:avLst/>
          </a:prstGeom>
        </p:spPr>
      </p:pic>
      <p:pic>
        <p:nvPicPr>
          <p:cNvPr id="5" name="Image 2" descr="preencoded.png">    </p:cNvPr>
          <p:cNvPicPr>
            <a:picLocks noChangeAspect="1"/>
          </p:cNvPicPr>
          <p:nvPr/>
        </p:nvPicPr>
        <p:blipFill>
          <a:blip r:embed="rId3"/>
          <a:stretch>
            <a:fillRect/>
          </a:stretch>
        </p:blipFill>
        <p:spPr>
          <a:xfrm>
            <a:off x="215979" y="2787968"/>
            <a:ext cx="5054322" cy="2653546"/>
          </a:xfrm>
          <a:prstGeom prst="rect">
            <a:avLst/>
          </a:prstGeom>
        </p:spPr>
      </p:pic>
      <p:sp>
        <p:nvSpPr>
          <p:cNvPr id="6" name="Text 1"/>
          <p:cNvSpPr/>
          <p:nvPr/>
        </p:nvSpPr>
        <p:spPr>
          <a:xfrm>
            <a:off x="6091238" y="881182"/>
            <a:ext cx="7536061" cy="540068"/>
          </a:xfrm>
          <a:prstGeom prst="rect">
            <a:avLst/>
          </a:prstGeom>
          <a:noFill/>
          <a:ln/>
        </p:spPr>
        <p:txBody>
          <a:bodyPr wrap="none" rtlCol="0" anchor="t"/>
          <a:lstStyle/>
          <a:p>
            <a:pPr indent="0" marL="0">
              <a:lnSpc>
                <a:spcPts val="4253"/>
              </a:lnSpc>
              <a:buNone/>
            </a:pPr>
            <a:r>
              <a:rPr lang="en-US" sz="3402" b="1" dirty="0">
                <a:solidFill>
                  <a:srgbClr val="000000"/>
                </a:solidFill>
                <a:latin typeface="p22-mackinac-pro" pitchFamily="34" charset="0"/>
                <a:ea typeface="p22-mackinac-pro" pitchFamily="34" charset="-122"/>
                <a:cs typeface="p22-mackinac-pro" pitchFamily="34" charset="-120"/>
              </a:rPr>
              <a:t>Personalized Customer Experiences</a:t>
            </a:r>
            <a:endParaRPr lang="en-US" sz="3402" dirty="0"/>
          </a:p>
        </p:txBody>
      </p:sp>
      <p:sp>
        <p:nvSpPr>
          <p:cNvPr id="7" name="Shape 2"/>
          <p:cNvSpPr/>
          <p:nvPr/>
        </p:nvSpPr>
        <p:spPr>
          <a:xfrm>
            <a:off x="6091238" y="1680448"/>
            <a:ext cx="7934325" cy="1287423"/>
          </a:xfrm>
          <a:prstGeom prst="roundRect">
            <a:avLst>
              <a:gd name="adj" fmla="val 6041"/>
            </a:avLst>
          </a:prstGeom>
          <a:solidFill>
            <a:srgbClr val="CCEEFF"/>
          </a:solidFill>
          <a:ln w="7620">
            <a:solidFill>
              <a:srgbClr val="B2D4E5"/>
            </a:solidFill>
            <a:prstDash val="solid"/>
          </a:ln>
        </p:spPr>
      </p:sp>
      <p:sp>
        <p:nvSpPr>
          <p:cNvPr id="8" name="Text 3"/>
          <p:cNvSpPr/>
          <p:nvPr/>
        </p:nvSpPr>
        <p:spPr>
          <a:xfrm>
            <a:off x="6271617" y="1860828"/>
            <a:ext cx="2182773" cy="269915"/>
          </a:xfrm>
          <a:prstGeom prst="rect">
            <a:avLst/>
          </a:prstGeom>
          <a:noFill/>
          <a:ln/>
        </p:spPr>
        <p:txBody>
          <a:bodyPr wrap="none" rtlCol="0" anchor="t"/>
          <a:lstStyle/>
          <a:p>
            <a:pPr indent="0" marL="0">
              <a:lnSpc>
                <a:spcPts val="2126"/>
              </a:lnSpc>
              <a:buNone/>
            </a:pPr>
            <a:r>
              <a:rPr lang="en-US" sz="1701" b="1" dirty="0">
                <a:solidFill>
                  <a:srgbClr val="272525"/>
                </a:solidFill>
                <a:latin typeface="p22-mackinac-pro" pitchFamily="34" charset="0"/>
                <a:ea typeface="p22-mackinac-pro" pitchFamily="34" charset="-122"/>
                <a:cs typeface="p22-mackinac-pro" pitchFamily="34" charset="-120"/>
              </a:rPr>
              <a:t>Data-Driven Insights</a:t>
            </a:r>
            <a:endParaRPr lang="en-US" sz="1701" dirty="0"/>
          </a:p>
        </p:txBody>
      </p:sp>
      <p:sp>
        <p:nvSpPr>
          <p:cNvPr id="9" name="Text 4"/>
          <p:cNvSpPr/>
          <p:nvPr/>
        </p:nvSpPr>
        <p:spPr>
          <a:xfrm>
            <a:off x="6271617" y="2234327"/>
            <a:ext cx="7573566" cy="553164"/>
          </a:xfrm>
          <a:prstGeom prst="rect">
            <a:avLst/>
          </a:prstGeom>
          <a:noFill/>
          <a:ln/>
        </p:spPr>
        <p:txBody>
          <a:bodyPr wrap="squar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Businesses will leverage data analytics and AI to gain deeper insights into customer preferences and behaviors, enabling them to deliver highly personalized experiences.</a:t>
            </a:r>
            <a:endParaRPr lang="en-US" sz="1361" dirty="0"/>
          </a:p>
        </p:txBody>
      </p:sp>
      <p:sp>
        <p:nvSpPr>
          <p:cNvPr id="10" name="Shape 5"/>
          <p:cNvSpPr/>
          <p:nvPr/>
        </p:nvSpPr>
        <p:spPr>
          <a:xfrm>
            <a:off x="6091238" y="3140631"/>
            <a:ext cx="7934325" cy="1287423"/>
          </a:xfrm>
          <a:prstGeom prst="roundRect">
            <a:avLst>
              <a:gd name="adj" fmla="val 6041"/>
            </a:avLst>
          </a:prstGeom>
          <a:solidFill>
            <a:srgbClr val="CCEEFF"/>
          </a:solidFill>
          <a:ln w="7620">
            <a:solidFill>
              <a:srgbClr val="B2D4E5"/>
            </a:solidFill>
            <a:prstDash val="solid"/>
          </a:ln>
        </p:spPr>
      </p:sp>
      <p:sp>
        <p:nvSpPr>
          <p:cNvPr id="11" name="Text 6"/>
          <p:cNvSpPr/>
          <p:nvPr/>
        </p:nvSpPr>
        <p:spPr>
          <a:xfrm>
            <a:off x="6271617" y="3321010"/>
            <a:ext cx="2817257" cy="269915"/>
          </a:xfrm>
          <a:prstGeom prst="rect">
            <a:avLst/>
          </a:prstGeom>
          <a:noFill/>
          <a:ln/>
        </p:spPr>
        <p:txBody>
          <a:bodyPr wrap="none" rtlCol="0" anchor="t"/>
          <a:lstStyle/>
          <a:p>
            <a:pPr indent="0" marL="0">
              <a:lnSpc>
                <a:spcPts val="2126"/>
              </a:lnSpc>
              <a:buNone/>
            </a:pPr>
            <a:r>
              <a:rPr lang="en-US" sz="1701" b="1" dirty="0">
                <a:solidFill>
                  <a:srgbClr val="272525"/>
                </a:solidFill>
                <a:latin typeface="p22-mackinac-pro" pitchFamily="34" charset="0"/>
                <a:ea typeface="p22-mackinac-pro" pitchFamily="34" charset="-122"/>
                <a:cs typeface="p22-mackinac-pro" pitchFamily="34" charset="-120"/>
              </a:rPr>
              <a:t>Omnichannel Engagement</a:t>
            </a:r>
            <a:endParaRPr lang="en-US" sz="1701" dirty="0"/>
          </a:p>
        </p:txBody>
      </p:sp>
      <p:sp>
        <p:nvSpPr>
          <p:cNvPr id="12" name="Text 7"/>
          <p:cNvSpPr/>
          <p:nvPr/>
        </p:nvSpPr>
        <p:spPr>
          <a:xfrm>
            <a:off x="6271617" y="3694509"/>
            <a:ext cx="7573566" cy="553164"/>
          </a:xfrm>
          <a:prstGeom prst="rect">
            <a:avLst/>
          </a:prstGeom>
          <a:noFill/>
          <a:ln/>
        </p:spPr>
        <p:txBody>
          <a:bodyPr wrap="squar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Companies will seamlessly integrate various touchpoints, such as online, in-store, and mobile, to provide a consistent and personalized customer journey.</a:t>
            </a:r>
            <a:endParaRPr lang="en-US" sz="1361" dirty="0"/>
          </a:p>
        </p:txBody>
      </p:sp>
      <p:sp>
        <p:nvSpPr>
          <p:cNvPr id="13" name="Shape 8"/>
          <p:cNvSpPr/>
          <p:nvPr/>
        </p:nvSpPr>
        <p:spPr>
          <a:xfrm>
            <a:off x="6091238" y="4600813"/>
            <a:ext cx="7934325" cy="1287423"/>
          </a:xfrm>
          <a:prstGeom prst="roundRect">
            <a:avLst>
              <a:gd name="adj" fmla="val 6041"/>
            </a:avLst>
          </a:prstGeom>
          <a:solidFill>
            <a:srgbClr val="CCEEFF"/>
          </a:solidFill>
          <a:ln w="7620">
            <a:solidFill>
              <a:srgbClr val="B2D4E5"/>
            </a:solidFill>
            <a:prstDash val="solid"/>
          </a:ln>
        </p:spPr>
      </p:sp>
      <p:sp>
        <p:nvSpPr>
          <p:cNvPr id="14" name="Text 9"/>
          <p:cNvSpPr/>
          <p:nvPr/>
        </p:nvSpPr>
        <p:spPr>
          <a:xfrm>
            <a:off x="6271617" y="4781193"/>
            <a:ext cx="2364581" cy="269915"/>
          </a:xfrm>
          <a:prstGeom prst="rect">
            <a:avLst/>
          </a:prstGeom>
          <a:noFill/>
          <a:ln/>
        </p:spPr>
        <p:txBody>
          <a:bodyPr wrap="none" rtlCol="0" anchor="t"/>
          <a:lstStyle/>
          <a:p>
            <a:pPr indent="0" marL="0">
              <a:lnSpc>
                <a:spcPts val="2126"/>
              </a:lnSpc>
              <a:buNone/>
            </a:pPr>
            <a:r>
              <a:rPr lang="en-US" sz="1701" b="1" dirty="0">
                <a:solidFill>
                  <a:srgbClr val="272525"/>
                </a:solidFill>
                <a:latin typeface="p22-mackinac-pro" pitchFamily="34" charset="0"/>
                <a:ea typeface="p22-mackinac-pro" pitchFamily="34" charset="-122"/>
                <a:cs typeface="p22-mackinac-pro" pitchFamily="34" charset="-120"/>
              </a:rPr>
              <a:t>Hyper-Personalization</a:t>
            </a:r>
            <a:endParaRPr lang="en-US" sz="1701" dirty="0"/>
          </a:p>
        </p:txBody>
      </p:sp>
      <p:sp>
        <p:nvSpPr>
          <p:cNvPr id="15" name="Text 10"/>
          <p:cNvSpPr/>
          <p:nvPr/>
        </p:nvSpPr>
        <p:spPr>
          <a:xfrm>
            <a:off x="6271617" y="5154692"/>
            <a:ext cx="7573566" cy="553164"/>
          </a:xfrm>
          <a:prstGeom prst="rect">
            <a:avLst/>
          </a:prstGeom>
          <a:noFill/>
          <a:ln/>
        </p:spPr>
        <p:txBody>
          <a:bodyPr wrap="squar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Customized products, services, and recommendations will become the norm as businesses strive to meet the individual needs of each customer.</a:t>
            </a:r>
            <a:endParaRPr lang="en-US" sz="1361" dirty="0"/>
          </a:p>
        </p:txBody>
      </p:sp>
      <p:sp>
        <p:nvSpPr>
          <p:cNvPr id="16" name="Shape 11"/>
          <p:cNvSpPr/>
          <p:nvPr/>
        </p:nvSpPr>
        <p:spPr>
          <a:xfrm>
            <a:off x="6091238" y="6060996"/>
            <a:ext cx="7934325" cy="1287423"/>
          </a:xfrm>
          <a:prstGeom prst="roundRect">
            <a:avLst>
              <a:gd name="adj" fmla="val 6041"/>
            </a:avLst>
          </a:prstGeom>
          <a:solidFill>
            <a:srgbClr val="CCEEFF"/>
          </a:solidFill>
          <a:ln w="7620">
            <a:solidFill>
              <a:srgbClr val="B2D4E5"/>
            </a:solidFill>
            <a:prstDash val="solid"/>
          </a:ln>
        </p:spPr>
      </p:sp>
      <p:sp>
        <p:nvSpPr>
          <p:cNvPr id="17" name="Text 12"/>
          <p:cNvSpPr/>
          <p:nvPr/>
        </p:nvSpPr>
        <p:spPr>
          <a:xfrm>
            <a:off x="6271617" y="6241375"/>
            <a:ext cx="2312313" cy="269915"/>
          </a:xfrm>
          <a:prstGeom prst="rect">
            <a:avLst/>
          </a:prstGeom>
          <a:noFill/>
          <a:ln/>
        </p:spPr>
        <p:txBody>
          <a:bodyPr wrap="none" rtlCol="0" anchor="t"/>
          <a:lstStyle/>
          <a:p>
            <a:pPr indent="0" marL="0">
              <a:lnSpc>
                <a:spcPts val="2126"/>
              </a:lnSpc>
              <a:buNone/>
            </a:pPr>
            <a:r>
              <a:rPr lang="en-US" sz="1701" b="1" dirty="0">
                <a:solidFill>
                  <a:srgbClr val="272525"/>
                </a:solidFill>
                <a:latin typeface="p22-mackinac-pro" pitchFamily="34" charset="0"/>
                <a:ea typeface="p22-mackinac-pro" pitchFamily="34" charset="-122"/>
                <a:cs typeface="p22-mackinac-pro" pitchFamily="34" charset="-120"/>
              </a:rPr>
              <a:t>Empathetic Approach</a:t>
            </a:r>
            <a:endParaRPr lang="en-US" sz="1701" dirty="0"/>
          </a:p>
        </p:txBody>
      </p:sp>
      <p:sp>
        <p:nvSpPr>
          <p:cNvPr id="18" name="Text 13"/>
          <p:cNvSpPr/>
          <p:nvPr/>
        </p:nvSpPr>
        <p:spPr>
          <a:xfrm>
            <a:off x="6271617" y="6614874"/>
            <a:ext cx="7573566" cy="553164"/>
          </a:xfrm>
          <a:prstGeom prst="rect">
            <a:avLst/>
          </a:prstGeom>
          <a:noFill/>
          <a:ln/>
        </p:spPr>
        <p:txBody>
          <a:bodyPr wrap="squar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Businesses will prioritize empathy and emotional intelligence to better understand and cater to the unique needs and preferences of their customers.</a:t>
            </a:r>
            <a:endParaRPr lang="en-US" sz="1361" dirty="0"/>
          </a:p>
        </p:txBody>
      </p:sp>
      <p:pic>
        <p:nvPicPr>
          <p:cNvPr id="19" name="Image 3" descr="preencoded.png">
            <a:hlinkClick r:id="rId5" tooltip=""/>
          </p:cNvPr>
          <p:cNvPicPr>
            <a:picLocks noChangeAspect="1"/>
          </p:cNvPicPr>
          <p:nvPr/>
        </p:nvPicPr>
        <p:blipFill>
          <a:blip r:embed="rId4"/>
          <a:stretch>
            <a:fillRect/>
          </a:stretch>
        </p:blipFill>
        <p:spPr>
          <a:xfrm>
            <a:off x="12242153" y="7589520"/>
            <a:ext cx="2296807" cy="5486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0" y="0"/>
            <a:ext cx="5486400" cy="8229600"/>
          </a:xfrm>
          <a:prstGeom prst="rect">
            <a:avLst/>
          </a:prstGeom>
        </p:spPr>
      </p:pic>
      <p:pic>
        <p:nvPicPr>
          <p:cNvPr id="5" name="Image 2" descr="preencoded.png">    </p:cNvPr>
          <p:cNvPicPr>
            <a:picLocks noChangeAspect="1"/>
          </p:cNvPicPr>
          <p:nvPr/>
        </p:nvPicPr>
        <p:blipFill>
          <a:blip r:embed="rId3"/>
          <a:stretch>
            <a:fillRect/>
          </a:stretch>
        </p:blipFill>
        <p:spPr>
          <a:xfrm>
            <a:off x="229195" y="1600795"/>
            <a:ext cx="5028009" cy="5028009"/>
          </a:xfrm>
          <a:prstGeom prst="rect">
            <a:avLst/>
          </a:prstGeom>
        </p:spPr>
      </p:pic>
      <p:sp>
        <p:nvSpPr>
          <p:cNvPr id="6" name="Text 1"/>
          <p:cNvSpPr/>
          <p:nvPr/>
        </p:nvSpPr>
        <p:spPr>
          <a:xfrm>
            <a:off x="6128147" y="1203722"/>
            <a:ext cx="7860506" cy="1146096"/>
          </a:xfrm>
          <a:prstGeom prst="rect">
            <a:avLst/>
          </a:prstGeom>
          <a:noFill/>
          <a:ln/>
        </p:spPr>
        <p:txBody>
          <a:bodyPr wrap="square" rtlCol="0" anchor="t"/>
          <a:lstStyle/>
          <a:p>
            <a:pPr indent="0" marL="0">
              <a:lnSpc>
                <a:spcPts val="4512"/>
              </a:lnSpc>
              <a:buNone/>
            </a:pPr>
            <a:r>
              <a:rPr lang="en-US" sz="3610" b="1" dirty="0">
                <a:solidFill>
                  <a:srgbClr val="000000"/>
                </a:solidFill>
                <a:latin typeface="p22-mackinac-pro" pitchFamily="34" charset="0"/>
                <a:ea typeface="p22-mackinac-pro" pitchFamily="34" charset="-122"/>
                <a:cs typeface="p22-mackinac-pro" pitchFamily="34" charset="-120"/>
              </a:rPr>
              <a:t>Blockchain and Cryptocurrency Adoption</a:t>
            </a:r>
            <a:endParaRPr lang="en-US" sz="3610" dirty="0"/>
          </a:p>
        </p:txBody>
      </p:sp>
      <p:pic>
        <p:nvPicPr>
          <p:cNvPr id="7" name="Image 3" descr="preencoded.png">    </p:cNvPr>
          <p:cNvPicPr>
            <a:picLocks noChangeAspect="1"/>
          </p:cNvPicPr>
          <p:nvPr/>
        </p:nvPicPr>
        <p:blipFill>
          <a:blip r:embed="rId4"/>
          <a:stretch>
            <a:fillRect/>
          </a:stretch>
        </p:blipFill>
        <p:spPr>
          <a:xfrm>
            <a:off x="6128147" y="2624852"/>
            <a:ext cx="916900" cy="1466969"/>
          </a:xfrm>
          <a:prstGeom prst="rect">
            <a:avLst/>
          </a:prstGeom>
        </p:spPr>
      </p:pic>
      <p:sp>
        <p:nvSpPr>
          <p:cNvPr id="8" name="Text 2"/>
          <p:cNvSpPr/>
          <p:nvPr/>
        </p:nvSpPr>
        <p:spPr>
          <a:xfrm>
            <a:off x="7320082" y="2808208"/>
            <a:ext cx="2493764" cy="286464"/>
          </a:xfrm>
          <a:prstGeom prst="rect">
            <a:avLst/>
          </a:prstGeom>
          <a:noFill/>
          <a:ln/>
        </p:spPr>
        <p:txBody>
          <a:bodyPr wrap="none" rtlCol="0" anchor="t"/>
          <a:lstStyle/>
          <a:p>
            <a:pPr algn="l" indent="0" marL="0">
              <a:lnSpc>
                <a:spcPts val="2256"/>
              </a:lnSpc>
              <a:buNone/>
            </a:pPr>
            <a:r>
              <a:rPr lang="en-US" sz="1805" b="1" dirty="0">
                <a:solidFill>
                  <a:srgbClr val="272525"/>
                </a:solidFill>
                <a:latin typeface="p22-mackinac-pro" pitchFamily="34" charset="0"/>
                <a:ea typeface="p22-mackinac-pro" pitchFamily="34" charset="-122"/>
                <a:cs typeface="p22-mackinac-pro" pitchFamily="34" charset="-120"/>
              </a:rPr>
              <a:t>Decentralized Finance</a:t>
            </a:r>
            <a:endParaRPr lang="en-US" sz="1805" dirty="0"/>
          </a:p>
        </p:txBody>
      </p:sp>
      <p:sp>
        <p:nvSpPr>
          <p:cNvPr id="9" name="Text 3"/>
          <p:cNvSpPr/>
          <p:nvPr/>
        </p:nvSpPr>
        <p:spPr>
          <a:xfrm>
            <a:off x="7320082" y="3204686"/>
            <a:ext cx="6668572" cy="586740"/>
          </a:xfrm>
          <a:prstGeom prst="rect">
            <a:avLst/>
          </a:prstGeom>
          <a:noFill/>
          <a:ln/>
        </p:spPr>
        <p:txBody>
          <a:bodyPr wrap="square" rtlCol="0" anchor="t"/>
          <a:lstStyle/>
          <a:p>
            <a:pPr algn="l" indent="0" marL="0">
              <a:lnSpc>
                <a:spcPts val="2310"/>
              </a:lnSpc>
              <a:buNone/>
            </a:pPr>
            <a:r>
              <a:rPr lang="en-US" sz="1444" dirty="0">
                <a:solidFill>
                  <a:srgbClr val="272525"/>
                </a:solidFill>
                <a:latin typeface="Eudoxus Sans" pitchFamily="34" charset="0"/>
                <a:ea typeface="Eudoxus Sans" pitchFamily="34" charset="-122"/>
                <a:cs typeface="Eudoxus Sans" pitchFamily="34" charset="-120"/>
              </a:rPr>
              <a:t>Blockchain technology will enable the development of decentralized financial services, including digital payments, lending, and asset trading.</a:t>
            </a:r>
            <a:endParaRPr lang="en-US" sz="1444" dirty="0"/>
          </a:p>
        </p:txBody>
      </p:sp>
      <p:pic>
        <p:nvPicPr>
          <p:cNvPr id="10" name="Image 4" descr="preencoded.png">    </p:cNvPr>
          <p:cNvPicPr>
            <a:picLocks noChangeAspect="1"/>
          </p:cNvPicPr>
          <p:nvPr/>
        </p:nvPicPr>
        <p:blipFill>
          <a:blip r:embed="rId5"/>
          <a:stretch>
            <a:fillRect/>
          </a:stretch>
        </p:blipFill>
        <p:spPr>
          <a:xfrm>
            <a:off x="6128147" y="4091821"/>
            <a:ext cx="916900" cy="1466969"/>
          </a:xfrm>
          <a:prstGeom prst="rect">
            <a:avLst/>
          </a:prstGeom>
        </p:spPr>
      </p:pic>
      <p:sp>
        <p:nvSpPr>
          <p:cNvPr id="11" name="Text 4"/>
          <p:cNvSpPr/>
          <p:nvPr/>
        </p:nvSpPr>
        <p:spPr>
          <a:xfrm>
            <a:off x="7320082" y="4275177"/>
            <a:ext cx="3170753" cy="286464"/>
          </a:xfrm>
          <a:prstGeom prst="rect">
            <a:avLst/>
          </a:prstGeom>
          <a:noFill/>
          <a:ln/>
        </p:spPr>
        <p:txBody>
          <a:bodyPr wrap="none" rtlCol="0" anchor="t"/>
          <a:lstStyle/>
          <a:p>
            <a:pPr algn="l" indent="0" marL="0">
              <a:lnSpc>
                <a:spcPts val="2256"/>
              </a:lnSpc>
              <a:buNone/>
            </a:pPr>
            <a:r>
              <a:rPr lang="en-US" sz="1805" b="1" dirty="0">
                <a:solidFill>
                  <a:srgbClr val="272525"/>
                </a:solidFill>
                <a:latin typeface="p22-mackinac-pro" pitchFamily="34" charset="0"/>
                <a:ea typeface="p22-mackinac-pro" pitchFamily="34" charset="-122"/>
                <a:cs typeface="p22-mackinac-pro" pitchFamily="34" charset="-120"/>
              </a:rPr>
              <a:t>Cryptocurrency Mainstream</a:t>
            </a:r>
            <a:endParaRPr lang="en-US" sz="1805" dirty="0"/>
          </a:p>
        </p:txBody>
      </p:sp>
      <p:sp>
        <p:nvSpPr>
          <p:cNvPr id="12" name="Text 5"/>
          <p:cNvSpPr/>
          <p:nvPr/>
        </p:nvSpPr>
        <p:spPr>
          <a:xfrm>
            <a:off x="7320082" y="4671655"/>
            <a:ext cx="6668572" cy="586740"/>
          </a:xfrm>
          <a:prstGeom prst="rect">
            <a:avLst/>
          </a:prstGeom>
          <a:noFill/>
          <a:ln/>
        </p:spPr>
        <p:txBody>
          <a:bodyPr wrap="square" rtlCol="0" anchor="t"/>
          <a:lstStyle/>
          <a:p>
            <a:pPr algn="l" indent="0" marL="0">
              <a:lnSpc>
                <a:spcPts val="2310"/>
              </a:lnSpc>
              <a:buNone/>
            </a:pPr>
            <a:r>
              <a:rPr lang="en-US" sz="1444" dirty="0">
                <a:solidFill>
                  <a:srgbClr val="272525"/>
                </a:solidFill>
                <a:latin typeface="Eudoxus Sans" pitchFamily="34" charset="0"/>
                <a:ea typeface="Eudoxus Sans" pitchFamily="34" charset="-122"/>
                <a:cs typeface="Eudoxus Sans" pitchFamily="34" charset="-120"/>
              </a:rPr>
              <a:t>More businesses will accept cryptocurrencies as a legitimate form of payment, leading to increased mainstream adoption and integration.</a:t>
            </a:r>
            <a:endParaRPr lang="en-US" sz="1444" dirty="0"/>
          </a:p>
        </p:txBody>
      </p:sp>
      <p:pic>
        <p:nvPicPr>
          <p:cNvPr id="13" name="Image 5" descr="preencoded.png">    </p:cNvPr>
          <p:cNvPicPr>
            <a:picLocks noChangeAspect="1"/>
          </p:cNvPicPr>
          <p:nvPr/>
        </p:nvPicPr>
        <p:blipFill>
          <a:blip r:embed="rId6"/>
          <a:stretch>
            <a:fillRect/>
          </a:stretch>
        </p:blipFill>
        <p:spPr>
          <a:xfrm>
            <a:off x="6128147" y="5558790"/>
            <a:ext cx="916900" cy="1466969"/>
          </a:xfrm>
          <a:prstGeom prst="rect">
            <a:avLst/>
          </a:prstGeom>
        </p:spPr>
      </p:pic>
      <p:sp>
        <p:nvSpPr>
          <p:cNvPr id="14" name="Text 6"/>
          <p:cNvSpPr/>
          <p:nvPr/>
        </p:nvSpPr>
        <p:spPr>
          <a:xfrm>
            <a:off x="7320082" y="5742146"/>
            <a:ext cx="2292191" cy="286464"/>
          </a:xfrm>
          <a:prstGeom prst="rect">
            <a:avLst/>
          </a:prstGeom>
          <a:noFill/>
          <a:ln/>
        </p:spPr>
        <p:txBody>
          <a:bodyPr wrap="none" rtlCol="0" anchor="t"/>
          <a:lstStyle/>
          <a:p>
            <a:pPr algn="l" indent="0" marL="0">
              <a:lnSpc>
                <a:spcPts val="2256"/>
              </a:lnSpc>
              <a:buNone/>
            </a:pPr>
            <a:r>
              <a:rPr lang="en-US" sz="1805" b="1" dirty="0">
                <a:solidFill>
                  <a:srgbClr val="272525"/>
                </a:solidFill>
                <a:latin typeface="p22-mackinac-pro" pitchFamily="34" charset="0"/>
                <a:ea typeface="p22-mackinac-pro" pitchFamily="34" charset="-122"/>
                <a:cs typeface="p22-mackinac-pro" pitchFamily="34" charset="-120"/>
              </a:rPr>
              <a:t>Smart Contracts</a:t>
            </a:r>
            <a:endParaRPr lang="en-US" sz="1805" dirty="0"/>
          </a:p>
        </p:txBody>
      </p:sp>
      <p:sp>
        <p:nvSpPr>
          <p:cNvPr id="15" name="Text 7"/>
          <p:cNvSpPr/>
          <p:nvPr/>
        </p:nvSpPr>
        <p:spPr>
          <a:xfrm>
            <a:off x="7320082" y="6138624"/>
            <a:ext cx="6668572" cy="586740"/>
          </a:xfrm>
          <a:prstGeom prst="rect">
            <a:avLst/>
          </a:prstGeom>
          <a:noFill/>
          <a:ln/>
        </p:spPr>
        <p:txBody>
          <a:bodyPr wrap="square" rtlCol="0" anchor="t"/>
          <a:lstStyle/>
          <a:p>
            <a:pPr algn="l" indent="0" marL="0">
              <a:lnSpc>
                <a:spcPts val="2310"/>
              </a:lnSpc>
              <a:buNone/>
            </a:pPr>
            <a:r>
              <a:rPr lang="en-US" sz="1444" dirty="0">
                <a:solidFill>
                  <a:srgbClr val="272525"/>
                </a:solidFill>
                <a:latin typeface="Eudoxus Sans" pitchFamily="34" charset="0"/>
                <a:ea typeface="Eudoxus Sans" pitchFamily="34" charset="-122"/>
                <a:cs typeface="Eudoxus Sans" pitchFamily="34" charset="-120"/>
              </a:rPr>
              <a:t>Blockchain-based smart contracts will automate various business processes, enhancing transparency, efficiency, and security.</a:t>
            </a:r>
            <a:endParaRPr lang="en-US" sz="1444" dirty="0"/>
          </a:p>
        </p:txBody>
      </p:sp>
      <p:pic>
        <p:nvPicPr>
          <p:cNvPr id="16" name="Image 6" descr="preencoded.png">
            <a:hlinkClick r:id="rId8" tooltip=""/>
          </p:cNvPr>
          <p:cNvPicPr>
            <a:picLocks noChangeAspect="1"/>
          </p:cNvPicPr>
          <p:nvPr/>
        </p:nvPicPr>
        <p:blipFill>
          <a:blip r:embed="rId7"/>
          <a:stretch>
            <a:fillRect/>
          </a:stretch>
        </p:blipFill>
        <p:spPr>
          <a:xfrm>
            <a:off x="12242153" y="7589520"/>
            <a:ext cx="2296807" cy="5486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9144000" y="0"/>
            <a:ext cx="5486400" cy="8229600"/>
          </a:xfrm>
          <a:prstGeom prst="rect">
            <a:avLst/>
          </a:prstGeom>
        </p:spPr>
      </p:pic>
      <p:pic>
        <p:nvPicPr>
          <p:cNvPr id="5" name="Image 2" descr="preencoded.png">    </p:cNvPr>
          <p:cNvPicPr>
            <a:picLocks noChangeAspect="1"/>
          </p:cNvPicPr>
          <p:nvPr/>
        </p:nvPicPr>
        <p:blipFill>
          <a:blip r:embed="rId3"/>
          <a:stretch>
            <a:fillRect/>
          </a:stretch>
        </p:blipFill>
        <p:spPr>
          <a:xfrm>
            <a:off x="9362837" y="2694861"/>
            <a:ext cx="5048607" cy="2839879"/>
          </a:xfrm>
          <a:prstGeom prst="rect">
            <a:avLst/>
          </a:prstGeom>
        </p:spPr>
      </p:pic>
      <p:sp>
        <p:nvSpPr>
          <p:cNvPr id="6" name="Text 1"/>
          <p:cNvSpPr/>
          <p:nvPr/>
        </p:nvSpPr>
        <p:spPr>
          <a:xfrm>
            <a:off x="612696" y="902851"/>
            <a:ext cx="7918609" cy="1094184"/>
          </a:xfrm>
          <a:prstGeom prst="rect">
            <a:avLst/>
          </a:prstGeom>
          <a:noFill/>
          <a:ln/>
        </p:spPr>
        <p:txBody>
          <a:bodyPr wrap="square" rtlCol="0" anchor="t"/>
          <a:lstStyle/>
          <a:p>
            <a:pPr indent="0" marL="0">
              <a:lnSpc>
                <a:spcPts val="4308"/>
              </a:lnSpc>
              <a:buNone/>
            </a:pPr>
            <a:r>
              <a:rPr lang="en-US" sz="3446" b="1" dirty="0">
                <a:solidFill>
                  <a:srgbClr val="000000"/>
                </a:solidFill>
                <a:latin typeface="p22-mackinac-pro" pitchFamily="34" charset="0"/>
                <a:ea typeface="p22-mackinac-pro" pitchFamily="34" charset="-122"/>
                <a:cs typeface="p22-mackinac-pro" pitchFamily="34" charset="-120"/>
              </a:rPr>
              <a:t>Gig Economy and Freelance Workforce</a:t>
            </a:r>
            <a:endParaRPr lang="en-US" sz="3446" dirty="0"/>
          </a:p>
        </p:txBody>
      </p:sp>
      <p:sp>
        <p:nvSpPr>
          <p:cNvPr id="7" name="Shape 2"/>
          <p:cNvSpPr/>
          <p:nvPr/>
        </p:nvSpPr>
        <p:spPr>
          <a:xfrm>
            <a:off x="612696" y="2456498"/>
            <a:ext cx="393859" cy="393859"/>
          </a:xfrm>
          <a:prstGeom prst="roundRect">
            <a:avLst>
              <a:gd name="adj" fmla="val 20003"/>
            </a:avLst>
          </a:prstGeom>
          <a:solidFill>
            <a:srgbClr val="CCEEFF"/>
          </a:solidFill>
          <a:ln w="7620">
            <a:solidFill>
              <a:srgbClr val="B2D4E5"/>
            </a:solidFill>
            <a:prstDash val="solid"/>
          </a:ln>
        </p:spPr>
      </p:sp>
      <p:sp>
        <p:nvSpPr>
          <p:cNvPr id="8" name="Text 3"/>
          <p:cNvSpPr/>
          <p:nvPr/>
        </p:nvSpPr>
        <p:spPr>
          <a:xfrm>
            <a:off x="756285" y="2522101"/>
            <a:ext cx="106680" cy="262652"/>
          </a:xfrm>
          <a:prstGeom prst="rect">
            <a:avLst/>
          </a:prstGeom>
          <a:noFill/>
          <a:ln/>
        </p:spPr>
        <p:txBody>
          <a:bodyPr wrap="none" rtlCol="0" anchor="t"/>
          <a:lstStyle/>
          <a:p>
            <a:pPr algn="ctr" indent="0" marL="0">
              <a:lnSpc>
                <a:spcPts val="2068"/>
              </a:lnSpc>
              <a:buNone/>
            </a:pPr>
            <a:r>
              <a:rPr lang="en-US" sz="2068" b="1" dirty="0">
                <a:solidFill>
                  <a:srgbClr val="272525"/>
                </a:solidFill>
                <a:latin typeface="p22-mackinac-pro" pitchFamily="34" charset="0"/>
                <a:ea typeface="p22-mackinac-pro" pitchFamily="34" charset="-122"/>
                <a:cs typeface="p22-mackinac-pro" pitchFamily="34" charset="-120"/>
              </a:rPr>
              <a:t>1</a:t>
            </a:r>
            <a:endParaRPr lang="en-US" sz="2068" dirty="0"/>
          </a:p>
        </p:txBody>
      </p:sp>
      <p:sp>
        <p:nvSpPr>
          <p:cNvPr id="9" name="Text 4"/>
          <p:cNvSpPr/>
          <p:nvPr/>
        </p:nvSpPr>
        <p:spPr>
          <a:xfrm>
            <a:off x="1181576" y="2456498"/>
            <a:ext cx="2188964" cy="273487"/>
          </a:xfrm>
          <a:prstGeom prst="rect">
            <a:avLst/>
          </a:prstGeom>
          <a:noFill/>
          <a:ln/>
        </p:spPr>
        <p:txBody>
          <a:bodyPr wrap="none" rtlCol="0" anchor="t"/>
          <a:lstStyle/>
          <a:p>
            <a:pPr indent="0" marL="0">
              <a:lnSpc>
                <a:spcPts val="2154"/>
              </a:lnSpc>
              <a:buNone/>
            </a:pPr>
            <a:r>
              <a:rPr lang="en-US" sz="1723" b="1" dirty="0">
                <a:solidFill>
                  <a:srgbClr val="272525"/>
                </a:solidFill>
                <a:latin typeface="p22-mackinac-pro" pitchFamily="34" charset="0"/>
                <a:ea typeface="p22-mackinac-pro" pitchFamily="34" charset="-122"/>
                <a:cs typeface="p22-mackinac-pro" pitchFamily="34" charset="-120"/>
              </a:rPr>
              <a:t>Flexible Talent Pools</a:t>
            </a:r>
            <a:endParaRPr lang="en-US" sz="1723" dirty="0"/>
          </a:p>
        </p:txBody>
      </p:sp>
      <p:sp>
        <p:nvSpPr>
          <p:cNvPr id="10" name="Text 5"/>
          <p:cNvSpPr/>
          <p:nvPr/>
        </p:nvSpPr>
        <p:spPr>
          <a:xfrm>
            <a:off x="1181576" y="2834997"/>
            <a:ext cx="7349728" cy="560070"/>
          </a:xfrm>
          <a:prstGeom prst="rect">
            <a:avLst/>
          </a:prstGeom>
          <a:noFill/>
          <a:ln/>
        </p:spPr>
        <p:txBody>
          <a:bodyPr wrap="square" rtlCol="0" anchor="t"/>
          <a:lstStyle/>
          <a:p>
            <a:pPr indent="0" marL="0">
              <a:lnSpc>
                <a:spcPts val="2206"/>
              </a:lnSpc>
              <a:buNone/>
            </a:pPr>
            <a:r>
              <a:rPr lang="en-US" sz="1379" dirty="0">
                <a:solidFill>
                  <a:srgbClr val="272525"/>
                </a:solidFill>
                <a:latin typeface="Eudoxus Sans" pitchFamily="34" charset="0"/>
                <a:ea typeface="Eudoxus Sans" pitchFamily="34" charset="-122"/>
                <a:cs typeface="Eudoxus Sans" pitchFamily="34" charset="-120"/>
              </a:rPr>
              <a:t>Businesses will increasingly turn to freelancers and gig workers to access specialized skills and adaptable workforce models.</a:t>
            </a:r>
            <a:endParaRPr lang="en-US" sz="1379" dirty="0"/>
          </a:p>
        </p:txBody>
      </p:sp>
      <p:sp>
        <p:nvSpPr>
          <p:cNvPr id="11" name="Shape 6"/>
          <p:cNvSpPr/>
          <p:nvPr/>
        </p:nvSpPr>
        <p:spPr>
          <a:xfrm>
            <a:off x="612696" y="3767018"/>
            <a:ext cx="393859" cy="393859"/>
          </a:xfrm>
          <a:prstGeom prst="roundRect">
            <a:avLst>
              <a:gd name="adj" fmla="val 20003"/>
            </a:avLst>
          </a:prstGeom>
          <a:solidFill>
            <a:srgbClr val="CCEEFF"/>
          </a:solidFill>
          <a:ln w="7620">
            <a:solidFill>
              <a:srgbClr val="B2D4E5"/>
            </a:solidFill>
            <a:prstDash val="solid"/>
          </a:ln>
        </p:spPr>
      </p:sp>
      <p:sp>
        <p:nvSpPr>
          <p:cNvPr id="12" name="Text 7"/>
          <p:cNvSpPr/>
          <p:nvPr/>
        </p:nvSpPr>
        <p:spPr>
          <a:xfrm>
            <a:off x="733187" y="3832622"/>
            <a:ext cx="152876" cy="262652"/>
          </a:xfrm>
          <a:prstGeom prst="rect">
            <a:avLst/>
          </a:prstGeom>
          <a:noFill/>
          <a:ln/>
        </p:spPr>
        <p:txBody>
          <a:bodyPr wrap="none" rtlCol="0" anchor="t"/>
          <a:lstStyle/>
          <a:p>
            <a:pPr algn="ctr" indent="0" marL="0">
              <a:lnSpc>
                <a:spcPts val="2068"/>
              </a:lnSpc>
              <a:buNone/>
            </a:pPr>
            <a:r>
              <a:rPr lang="en-US" sz="2068" b="1" dirty="0">
                <a:solidFill>
                  <a:srgbClr val="272525"/>
                </a:solidFill>
                <a:latin typeface="p22-mackinac-pro" pitchFamily="34" charset="0"/>
                <a:ea typeface="p22-mackinac-pro" pitchFamily="34" charset="-122"/>
                <a:cs typeface="p22-mackinac-pro" pitchFamily="34" charset="-120"/>
              </a:rPr>
              <a:t>2</a:t>
            </a:r>
            <a:endParaRPr lang="en-US" sz="2068" dirty="0"/>
          </a:p>
        </p:txBody>
      </p:sp>
      <p:sp>
        <p:nvSpPr>
          <p:cNvPr id="13" name="Text 8"/>
          <p:cNvSpPr/>
          <p:nvPr/>
        </p:nvSpPr>
        <p:spPr>
          <a:xfrm>
            <a:off x="1181576" y="3767018"/>
            <a:ext cx="2345769" cy="273487"/>
          </a:xfrm>
          <a:prstGeom prst="rect">
            <a:avLst/>
          </a:prstGeom>
          <a:noFill/>
          <a:ln/>
        </p:spPr>
        <p:txBody>
          <a:bodyPr wrap="none" rtlCol="0" anchor="t"/>
          <a:lstStyle/>
          <a:p>
            <a:pPr indent="0" marL="0">
              <a:lnSpc>
                <a:spcPts val="2154"/>
              </a:lnSpc>
              <a:buNone/>
            </a:pPr>
            <a:r>
              <a:rPr lang="en-US" sz="1723" b="1" dirty="0">
                <a:solidFill>
                  <a:srgbClr val="272525"/>
                </a:solidFill>
                <a:latin typeface="p22-mackinac-pro" pitchFamily="34" charset="0"/>
                <a:ea typeface="p22-mackinac-pro" pitchFamily="34" charset="-122"/>
                <a:cs typeface="p22-mackinac-pro" pitchFamily="34" charset="-120"/>
              </a:rPr>
              <a:t>Remote Collaboration</a:t>
            </a:r>
            <a:endParaRPr lang="en-US" sz="1723" dirty="0"/>
          </a:p>
        </p:txBody>
      </p:sp>
      <p:sp>
        <p:nvSpPr>
          <p:cNvPr id="14" name="Text 9"/>
          <p:cNvSpPr/>
          <p:nvPr/>
        </p:nvSpPr>
        <p:spPr>
          <a:xfrm>
            <a:off x="1181576" y="4145518"/>
            <a:ext cx="7349728" cy="560070"/>
          </a:xfrm>
          <a:prstGeom prst="rect">
            <a:avLst/>
          </a:prstGeom>
          <a:noFill/>
          <a:ln/>
        </p:spPr>
        <p:txBody>
          <a:bodyPr wrap="square" rtlCol="0" anchor="t"/>
          <a:lstStyle/>
          <a:p>
            <a:pPr indent="0" marL="0">
              <a:lnSpc>
                <a:spcPts val="2206"/>
              </a:lnSpc>
              <a:buNone/>
            </a:pPr>
            <a:r>
              <a:rPr lang="en-US" sz="1379" dirty="0">
                <a:solidFill>
                  <a:srgbClr val="272525"/>
                </a:solidFill>
                <a:latin typeface="Eudoxus Sans" pitchFamily="34" charset="0"/>
                <a:ea typeface="Eudoxus Sans" pitchFamily="34" charset="-122"/>
                <a:cs typeface="Eudoxus Sans" pitchFamily="34" charset="-120"/>
              </a:rPr>
              <a:t>Advanced collaboration tools and digital platforms will enable seamless remote coordination between companies and their freelance workforce.</a:t>
            </a:r>
            <a:endParaRPr lang="en-US" sz="1379" dirty="0"/>
          </a:p>
        </p:txBody>
      </p:sp>
      <p:sp>
        <p:nvSpPr>
          <p:cNvPr id="15" name="Shape 10"/>
          <p:cNvSpPr/>
          <p:nvPr/>
        </p:nvSpPr>
        <p:spPr>
          <a:xfrm>
            <a:off x="612696" y="5077539"/>
            <a:ext cx="393859" cy="393859"/>
          </a:xfrm>
          <a:prstGeom prst="roundRect">
            <a:avLst>
              <a:gd name="adj" fmla="val 20003"/>
            </a:avLst>
          </a:prstGeom>
          <a:solidFill>
            <a:srgbClr val="CCEEFF"/>
          </a:solidFill>
          <a:ln w="7620">
            <a:solidFill>
              <a:srgbClr val="B2D4E5"/>
            </a:solidFill>
            <a:prstDash val="solid"/>
          </a:ln>
        </p:spPr>
      </p:sp>
      <p:sp>
        <p:nvSpPr>
          <p:cNvPr id="16" name="Text 11"/>
          <p:cNvSpPr/>
          <p:nvPr/>
        </p:nvSpPr>
        <p:spPr>
          <a:xfrm>
            <a:off x="730925" y="5143143"/>
            <a:ext cx="157282" cy="262652"/>
          </a:xfrm>
          <a:prstGeom prst="rect">
            <a:avLst/>
          </a:prstGeom>
          <a:noFill/>
          <a:ln/>
        </p:spPr>
        <p:txBody>
          <a:bodyPr wrap="none" rtlCol="0" anchor="t"/>
          <a:lstStyle/>
          <a:p>
            <a:pPr algn="ctr" indent="0" marL="0">
              <a:lnSpc>
                <a:spcPts val="2068"/>
              </a:lnSpc>
              <a:buNone/>
            </a:pPr>
            <a:r>
              <a:rPr lang="en-US" sz="2068" b="1" dirty="0">
                <a:solidFill>
                  <a:srgbClr val="272525"/>
                </a:solidFill>
                <a:latin typeface="p22-mackinac-pro" pitchFamily="34" charset="0"/>
                <a:ea typeface="p22-mackinac-pro" pitchFamily="34" charset="-122"/>
                <a:cs typeface="p22-mackinac-pro" pitchFamily="34" charset="-120"/>
              </a:rPr>
              <a:t>3</a:t>
            </a:r>
            <a:endParaRPr lang="en-US" sz="2068" dirty="0"/>
          </a:p>
        </p:txBody>
      </p:sp>
      <p:sp>
        <p:nvSpPr>
          <p:cNvPr id="17" name="Text 12"/>
          <p:cNvSpPr/>
          <p:nvPr/>
        </p:nvSpPr>
        <p:spPr>
          <a:xfrm>
            <a:off x="1181576" y="5077539"/>
            <a:ext cx="2188369" cy="273487"/>
          </a:xfrm>
          <a:prstGeom prst="rect">
            <a:avLst/>
          </a:prstGeom>
          <a:noFill/>
          <a:ln/>
        </p:spPr>
        <p:txBody>
          <a:bodyPr wrap="none" rtlCol="0" anchor="t"/>
          <a:lstStyle/>
          <a:p>
            <a:pPr indent="0" marL="0">
              <a:lnSpc>
                <a:spcPts val="2154"/>
              </a:lnSpc>
              <a:buNone/>
            </a:pPr>
            <a:r>
              <a:rPr lang="en-US" sz="1723" b="1" dirty="0">
                <a:solidFill>
                  <a:srgbClr val="272525"/>
                </a:solidFill>
                <a:latin typeface="p22-mackinac-pro" pitchFamily="34" charset="0"/>
                <a:ea typeface="p22-mackinac-pro" pitchFamily="34" charset="-122"/>
                <a:cs typeface="p22-mackinac-pro" pitchFamily="34" charset="-120"/>
              </a:rPr>
              <a:t>Skill-Based Hiring</a:t>
            </a:r>
            <a:endParaRPr lang="en-US" sz="1723" dirty="0"/>
          </a:p>
        </p:txBody>
      </p:sp>
      <p:sp>
        <p:nvSpPr>
          <p:cNvPr id="18" name="Text 13"/>
          <p:cNvSpPr/>
          <p:nvPr/>
        </p:nvSpPr>
        <p:spPr>
          <a:xfrm>
            <a:off x="1181576" y="5456039"/>
            <a:ext cx="7349728" cy="560070"/>
          </a:xfrm>
          <a:prstGeom prst="rect">
            <a:avLst/>
          </a:prstGeom>
          <a:noFill/>
          <a:ln/>
        </p:spPr>
        <p:txBody>
          <a:bodyPr wrap="square" rtlCol="0" anchor="t"/>
          <a:lstStyle/>
          <a:p>
            <a:pPr indent="0" marL="0">
              <a:lnSpc>
                <a:spcPts val="2206"/>
              </a:lnSpc>
              <a:buNone/>
            </a:pPr>
            <a:r>
              <a:rPr lang="en-US" sz="1379" dirty="0">
                <a:solidFill>
                  <a:srgbClr val="272525"/>
                </a:solidFill>
                <a:latin typeface="Eudoxus Sans" pitchFamily="34" charset="0"/>
                <a:ea typeface="Eudoxus Sans" pitchFamily="34" charset="-122"/>
                <a:cs typeface="Eudoxus Sans" pitchFamily="34" charset="-120"/>
              </a:rPr>
              <a:t>Companies will focus on hiring based on specific skills and competencies rather than traditional employment structures.</a:t>
            </a:r>
            <a:endParaRPr lang="en-US" sz="1379" dirty="0"/>
          </a:p>
        </p:txBody>
      </p:sp>
      <p:sp>
        <p:nvSpPr>
          <p:cNvPr id="19" name="Shape 14"/>
          <p:cNvSpPr/>
          <p:nvPr/>
        </p:nvSpPr>
        <p:spPr>
          <a:xfrm>
            <a:off x="612696" y="6388060"/>
            <a:ext cx="393859" cy="393859"/>
          </a:xfrm>
          <a:prstGeom prst="roundRect">
            <a:avLst>
              <a:gd name="adj" fmla="val 20003"/>
            </a:avLst>
          </a:prstGeom>
          <a:solidFill>
            <a:srgbClr val="CCEEFF"/>
          </a:solidFill>
          <a:ln w="7620">
            <a:solidFill>
              <a:srgbClr val="B2D4E5"/>
            </a:solidFill>
            <a:prstDash val="solid"/>
          </a:ln>
        </p:spPr>
      </p:sp>
      <p:sp>
        <p:nvSpPr>
          <p:cNvPr id="20" name="Text 15"/>
          <p:cNvSpPr/>
          <p:nvPr/>
        </p:nvSpPr>
        <p:spPr>
          <a:xfrm>
            <a:off x="726877" y="6453664"/>
            <a:ext cx="165497" cy="262652"/>
          </a:xfrm>
          <a:prstGeom prst="rect">
            <a:avLst/>
          </a:prstGeom>
          <a:noFill/>
          <a:ln/>
        </p:spPr>
        <p:txBody>
          <a:bodyPr wrap="none" rtlCol="0" anchor="t"/>
          <a:lstStyle/>
          <a:p>
            <a:pPr algn="ctr" indent="0" marL="0">
              <a:lnSpc>
                <a:spcPts val="2068"/>
              </a:lnSpc>
              <a:buNone/>
            </a:pPr>
            <a:r>
              <a:rPr lang="en-US" sz="2068" b="1" dirty="0">
                <a:solidFill>
                  <a:srgbClr val="272525"/>
                </a:solidFill>
                <a:latin typeface="p22-mackinac-pro" pitchFamily="34" charset="0"/>
                <a:ea typeface="p22-mackinac-pro" pitchFamily="34" charset="-122"/>
                <a:cs typeface="p22-mackinac-pro" pitchFamily="34" charset="-120"/>
              </a:rPr>
              <a:t>4</a:t>
            </a:r>
            <a:endParaRPr lang="en-US" sz="2068" dirty="0"/>
          </a:p>
        </p:txBody>
      </p:sp>
      <p:sp>
        <p:nvSpPr>
          <p:cNvPr id="21" name="Text 16"/>
          <p:cNvSpPr/>
          <p:nvPr/>
        </p:nvSpPr>
        <p:spPr>
          <a:xfrm>
            <a:off x="1181576" y="6388060"/>
            <a:ext cx="2624852" cy="273487"/>
          </a:xfrm>
          <a:prstGeom prst="rect">
            <a:avLst/>
          </a:prstGeom>
          <a:noFill/>
          <a:ln/>
        </p:spPr>
        <p:txBody>
          <a:bodyPr wrap="none" rtlCol="0" anchor="t"/>
          <a:lstStyle/>
          <a:p>
            <a:pPr indent="0" marL="0">
              <a:lnSpc>
                <a:spcPts val="2154"/>
              </a:lnSpc>
              <a:buNone/>
            </a:pPr>
            <a:r>
              <a:rPr lang="en-US" sz="1723" b="1" dirty="0">
                <a:solidFill>
                  <a:srgbClr val="272525"/>
                </a:solidFill>
                <a:latin typeface="p22-mackinac-pro" pitchFamily="34" charset="0"/>
                <a:ea typeface="p22-mackinac-pro" pitchFamily="34" charset="-122"/>
                <a:cs typeface="p22-mackinac-pro" pitchFamily="34" charset="-120"/>
              </a:rPr>
              <a:t>Workforce Optimization</a:t>
            </a:r>
            <a:endParaRPr lang="en-US" sz="1723" dirty="0"/>
          </a:p>
        </p:txBody>
      </p:sp>
      <p:sp>
        <p:nvSpPr>
          <p:cNvPr id="22" name="Text 17"/>
          <p:cNvSpPr/>
          <p:nvPr/>
        </p:nvSpPr>
        <p:spPr>
          <a:xfrm>
            <a:off x="1181576" y="6766560"/>
            <a:ext cx="7349728" cy="560070"/>
          </a:xfrm>
          <a:prstGeom prst="rect">
            <a:avLst/>
          </a:prstGeom>
          <a:noFill/>
          <a:ln/>
        </p:spPr>
        <p:txBody>
          <a:bodyPr wrap="square" rtlCol="0" anchor="t"/>
          <a:lstStyle/>
          <a:p>
            <a:pPr indent="0" marL="0">
              <a:lnSpc>
                <a:spcPts val="2206"/>
              </a:lnSpc>
              <a:buNone/>
            </a:pPr>
            <a:r>
              <a:rPr lang="en-US" sz="1379" dirty="0">
                <a:solidFill>
                  <a:srgbClr val="272525"/>
                </a:solidFill>
                <a:latin typeface="Eudoxus Sans" pitchFamily="34" charset="0"/>
                <a:ea typeface="Eudoxus Sans" pitchFamily="34" charset="-122"/>
                <a:cs typeface="Eudoxus Sans" pitchFamily="34" charset="-120"/>
              </a:rPr>
              <a:t>Businesses will leverage the gig economy to optimize their workforce and adapt to changing market demands.</a:t>
            </a:r>
            <a:endParaRPr lang="en-US" sz="1379" dirty="0"/>
          </a:p>
        </p:txBody>
      </p:sp>
      <p:pic>
        <p:nvPicPr>
          <p:cNvPr id="23" name="Image 3" descr="preencoded.png">
            <a:hlinkClick r:id="rId5" tooltip=""/>
          </p:cNvPr>
          <p:cNvPicPr>
            <a:picLocks noChangeAspect="1"/>
          </p:cNvPicPr>
          <p:nvPr/>
        </p:nvPicPr>
        <p:blipFill>
          <a:blip r:embed="rId4"/>
          <a:stretch>
            <a:fillRect/>
          </a:stretch>
        </p:blipFill>
        <p:spPr>
          <a:xfrm>
            <a:off x="12242153" y="7589520"/>
            <a:ext cx="2296807" cy="5486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pic>
        <p:nvPicPr>
          <p:cNvPr id="4" name="Image 1" descr="preencoded.png">    </p:cNvPr>
          <p:cNvPicPr>
            <a:picLocks noChangeAspect="1"/>
          </p:cNvPicPr>
          <p:nvPr/>
        </p:nvPicPr>
        <p:blipFill>
          <a:blip r:embed="rId2"/>
          <a:stretch>
            <a:fillRect/>
          </a:stretch>
        </p:blipFill>
        <p:spPr>
          <a:xfrm>
            <a:off x="0" y="0"/>
            <a:ext cx="5486400" cy="8229600"/>
          </a:xfrm>
          <a:prstGeom prst="rect">
            <a:avLst/>
          </a:prstGeom>
        </p:spPr>
      </p:pic>
      <p:pic>
        <p:nvPicPr>
          <p:cNvPr id="5" name="Image 2" descr="preencoded.png">    </p:cNvPr>
          <p:cNvPicPr>
            <a:picLocks noChangeAspect="1"/>
          </p:cNvPicPr>
          <p:nvPr/>
        </p:nvPicPr>
        <p:blipFill>
          <a:blip r:embed="rId3"/>
          <a:stretch>
            <a:fillRect/>
          </a:stretch>
        </p:blipFill>
        <p:spPr>
          <a:xfrm>
            <a:off x="215979" y="2598420"/>
            <a:ext cx="5054322" cy="3032641"/>
          </a:xfrm>
          <a:prstGeom prst="rect">
            <a:avLst/>
          </a:prstGeom>
        </p:spPr>
      </p:pic>
      <p:sp>
        <p:nvSpPr>
          <p:cNvPr id="6" name="Text 1"/>
          <p:cNvSpPr/>
          <p:nvPr/>
        </p:nvSpPr>
        <p:spPr>
          <a:xfrm>
            <a:off x="6091238" y="1333143"/>
            <a:ext cx="7934325" cy="1080135"/>
          </a:xfrm>
          <a:prstGeom prst="rect">
            <a:avLst/>
          </a:prstGeom>
          <a:noFill/>
          <a:ln/>
        </p:spPr>
        <p:txBody>
          <a:bodyPr wrap="square" rtlCol="0" anchor="t"/>
          <a:lstStyle/>
          <a:p>
            <a:pPr indent="0" marL="0">
              <a:lnSpc>
                <a:spcPts val="4253"/>
              </a:lnSpc>
              <a:buNone/>
            </a:pPr>
            <a:r>
              <a:rPr lang="en-US" sz="3402" b="1" dirty="0">
                <a:solidFill>
                  <a:srgbClr val="000000"/>
                </a:solidFill>
                <a:latin typeface="p22-mackinac-pro" pitchFamily="34" charset="0"/>
                <a:ea typeface="p22-mackinac-pro" pitchFamily="34" charset="-122"/>
                <a:cs typeface="p22-mackinac-pro" pitchFamily="34" charset="-120"/>
              </a:rPr>
              <a:t>Digitalization and E-commerce Acceleration</a:t>
            </a:r>
            <a:endParaRPr lang="en-US" sz="3402" dirty="0"/>
          </a:p>
        </p:txBody>
      </p:sp>
      <p:sp>
        <p:nvSpPr>
          <p:cNvPr id="7" name="Shape 2"/>
          <p:cNvSpPr/>
          <p:nvPr/>
        </p:nvSpPr>
        <p:spPr>
          <a:xfrm>
            <a:off x="6091238" y="2672477"/>
            <a:ext cx="7934325" cy="4223861"/>
          </a:xfrm>
          <a:prstGeom prst="roundRect">
            <a:avLst>
              <a:gd name="adj" fmla="val 1841"/>
            </a:avLst>
          </a:prstGeom>
          <a:noFill/>
          <a:ln w="7620">
            <a:solidFill>
              <a:srgbClr val="000000">
                <a:alpha val="8000"/>
              </a:srgbClr>
            </a:solidFill>
            <a:prstDash val="solid"/>
          </a:ln>
        </p:spPr>
      </p:sp>
      <p:sp>
        <p:nvSpPr>
          <p:cNvPr id="8" name="Shape 3"/>
          <p:cNvSpPr/>
          <p:nvPr/>
        </p:nvSpPr>
        <p:spPr>
          <a:xfrm>
            <a:off x="6098857" y="2680097"/>
            <a:ext cx="7919085" cy="1052155"/>
          </a:xfrm>
          <a:prstGeom prst="rect">
            <a:avLst/>
          </a:prstGeom>
          <a:solidFill>
            <a:srgbClr val="FFFFFF">
              <a:alpha val="4000"/>
            </a:srgbClr>
          </a:solidFill>
          <a:ln/>
        </p:spPr>
      </p:sp>
      <p:sp>
        <p:nvSpPr>
          <p:cNvPr id="9" name="Text 4"/>
          <p:cNvSpPr/>
          <p:nvPr/>
        </p:nvSpPr>
        <p:spPr>
          <a:xfrm>
            <a:off x="6271617" y="2791301"/>
            <a:ext cx="3610213" cy="276582"/>
          </a:xfrm>
          <a:prstGeom prst="rect">
            <a:avLst/>
          </a:prstGeom>
          <a:noFill/>
          <a:ln/>
        </p:spPr>
        <p:txBody>
          <a:bodyPr wrap="non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Omnichannel Retail</a:t>
            </a:r>
            <a:endParaRPr lang="en-US" sz="1361" dirty="0"/>
          </a:p>
        </p:txBody>
      </p:sp>
      <p:sp>
        <p:nvSpPr>
          <p:cNvPr id="10" name="Text 5"/>
          <p:cNvSpPr/>
          <p:nvPr/>
        </p:nvSpPr>
        <p:spPr>
          <a:xfrm>
            <a:off x="10234970" y="2791301"/>
            <a:ext cx="3610213" cy="829747"/>
          </a:xfrm>
          <a:prstGeom prst="rect">
            <a:avLst/>
          </a:prstGeom>
          <a:noFill/>
          <a:ln/>
        </p:spPr>
        <p:txBody>
          <a:bodyPr wrap="squar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Seamless integration of online and offline sales channels to provide a cohesive shopping experience.</a:t>
            </a:r>
            <a:endParaRPr lang="en-US" sz="1361" dirty="0"/>
          </a:p>
        </p:txBody>
      </p:sp>
      <p:sp>
        <p:nvSpPr>
          <p:cNvPr id="11" name="Shape 6"/>
          <p:cNvSpPr/>
          <p:nvPr/>
        </p:nvSpPr>
        <p:spPr>
          <a:xfrm>
            <a:off x="6098857" y="3732252"/>
            <a:ext cx="7919085" cy="1052155"/>
          </a:xfrm>
          <a:prstGeom prst="rect">
            <a:avLst/>
          </a:prstGeom>
          <a:solidFill>
            <a:srgbClr val="000000">
              <a:alpha val="4000"/>
            </a:srgbClr>
          </a:solidFill>
          <a:ln/>
        </p:spPr>
      </p:sp>
      <p:sp>
        <p:nvSpPr>
          <p:cNvPr id="12" name="Text 7"/>
          <p:cNvSpPr/>
          <p:nvPr/>
        </p:nvSpPr>
        <p:spPr>
          <a:xfrm>
            <a:off x="6271617" y="3843457"/>
            <a:ext cx="3610213" cy="276582"/>
          </a:xfrm>
          <a:prstGeom prst="rect">
            <a:avLst/>
          </a:prstGeom>
          <a:noFill/>
          <a:ln/>
        </p:spPr>
        <p:txBody>
          <a:bodyPr wrap="non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Immersive E-commerce</a:t>
            </a:r>
            <a:endParaRPr lang="en-US" sz="1361" dirty="0"/>
          </a:p>
        </p:txBody>
      </p:sp>
      <p:sp>
        <p:nvSpPr>
          <p:cNvPr id="13" name="Text 8"/>
          <p:cNvSpPr/>
          <p:nvPr/>
        </p:nvSpPr>
        <p:spPr>
          <a:xfrm>
            <a:off x="10234970" y="3843457"/>
            <a:ext cx="3610213" cy="829747"/>
          </a:xfrm>
          <a:prstGeom prst="rect">
            <a:avLst/>
          </a:prstGeom>
          <a:noFill/>
          <a:ln/>
        </p:spPr>
        <p:txBody>
          <a:bodyPr wrap="squar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Adoption of technologies like augmented reality and virtual reality to enhance online shopping experiences.</a:t>
            </a:r>
            <a:endParaRPr lang="en-US" sz="1361" dirty="0"/>
          </a:p>
        </p:txBody>
      </p:sp>
      <p:sp>
        <p:nvSpPr>
          <p:cNvPr id="14" name="Shape 9"/>
          <p:cNvSpPr/>
          <p:nvPr/>
        </p:nvSpPr>
        <p:spPr>
          <a:xfrm>
            <a:off x="6098857" y="4784408"/>
            <a:ext cx="7919085" cy="1052155"/>
          </a:xfrm>
          <a:prstGeom prst="rect">
            <a:avLst/>
          </a:prstGeom>
          <a:solidFill>
            <a:srgbClr val="FFFFFF">
              <a:alpha val="4000"/>
            </a:srgbClr>
          </a:solidFill>
          <a:ln/>
        </p:spPr>
      </p:sp>
      <p:sp>
        <p:nvSpPr>
          <p:cNvPr id="15" name="Text 10"/>
          <p:cNvSpPr/>
          <p:nvPr/>
        </p:nvSpPr>
        <p:spPr>
          <a:xfrm>
            <a:off x="6271617" y="4895612"/>
            <a:ext cx="3610213" cy="276582"/>
          </a:xfrm>
          <a:prstGeom prst="rect">
            <a:avLst/>
          </a:prstGeom>
          <a:noFill/>
          <a:ln/>
        </p:spPr>
        <p:txBody>
          <a:bodyPr wrap="non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Data-Driven Optimization</a:t>
            </a:r>
            <a:endParaRPr lang="en-US" sz="1361" dirty="0"/>
          </a:p>
        </p:txBody>
      </p:sp>
      <p:sp>
        <p:nvSpPr>
          <p:cNvPr id="16" name="Text 11"/>
          <p:cNvSpPr/>
          <p:nvPr/>
        </p:nvSpPr>
        <p:spPr>
          <a:xfrm>
            <a:off x="10234970" y="4895612"/>
            <a:ext cx="3610213" cy="829747"/>
          </a:xfrm>
          <a:prstGeom prst="rect">
            <a:avLst/>
          </a:prstGeom>
          <a:noFill/>
          <a:ln/>
        </p:spPr>
        <p:txBody>
          <a:bodyPr wrap="squar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Leveraging data analytics to optimize digital marketing strategies, inventory management, and supply chain logistics.</a:t>
            </a:r>
            <a:endParaRPr lang="en-US" sz="1361" dirty="0"/>
          </a:p>
        </p:txBody>
      </p:sp>
      <p:sp>
        <p:nvSpPr>
          <p:cNvPr id="17" name="Shape 12"/>
          <p:cNvSpPr/>
          <p:nvPr/>
        </p:nvSpPr>
        <p:spPr>
          <a:xfrm>
            <a:off x="6098857" y="5836563"/>
            <a:ext cx="7919085" cy="1052155"/>
          </a:xfrm>
          <a:prstGeom prst="rect">
            <a:avLst/>
          </a:prstGeom>
          <a:solidFill>
            <a:srgbClr val="000000">
              <a:alpha val="4000"/>
            </a:srgbClr>
          </a:solidFill>
          <a:ln/>
        </p:spPr>
      </p:sp>
      <p:sp>
        <p:nvSpPr>
          <p:cNvPr id="18" name="Text 13"/>
          <p:cNvSpPr/>
          <p:nvPr/>
        </p:nvSpPr>
        <p:spPr>
          <a:xfrm>
            <a:off x="6271617" y="5947767"/>
            <a:ext cx="3610213" cy="276582"/>
          </a:xfrm>
          <a:prstGeom prst="rect">
            <a:avLst/>
          </a:prstGeom>
          <a:noFill/>
          <a:ln/>
        </p:spPr>
        <p:txBody>
          <a:bodyPr wrap="non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Contactless Experiences</a:t>
            </a:r>
            <a:endParaRPr lang="en-US" sz="1361" dirty="0"/>
          </a:p>
        </p:txBody>
      </p:sp>
      <p:sp>
        <p:nvSpPr>
          <p:cNvPr id="19" name="Text 14"/>
          <p:cNvSpPr/>
          <p:nvPr/>
        </p:nvSpPr>
        <p:spPr>
          <a:xfrm>
            <a:off x="10234970" y="5947767"/>
            <a:ext cx="3610213" cy="829747"/>
          </a:xfrm>
          <a:prstGeom prst="rect">
            <a:avLst/>
          </a:prstGeom>
          <a:noFill/>
          <a:ln/>
        </p:spPr>
        <p:txBody>
          <a:bodyPr wrap="square" rtlCol="0" anchor="t"/>
          <a:lstStyle/>
          <a:p>
            <a:pPr indent="0" marL="0">
              <a:lnSpc>
                <a:spcPts val="2177"/>
              </a:lnSpc>
              <a:buNone/>
            </a:pPr>
            <a:r>
              <a:rPr lang="en-US" sz="1361" dirty="0">
                <a:solidFill>
                  <a:srgbClr val="272525"/>
                </a:solidFill>
                <a:latin typeface="Eudoxus Sans" pitchFamily="34" charset="0"/>
                <a:ea typeface="Eudoxus Sans" pitchFamily="34" charset="-122"/>
                <a:cs typeface="Eudoxus Sans" pitchFamily="34" charset="-120"/>
              </a:rPr>
              <a:t>Contactless payments, curbside pickup, and touchless interactions to meet evolving consumer preferences.</a:t>
            </a:r>
            <a:endParaRPr lang="en-US" sz="1361" dirty="0"/>
          </a:p>
        </p:txBody>
      </p:sp>
      <p:pic>
        <p:nvPicPr>
          <p:cNvPr id="20" name="Image 3" descr="preencoded.png">
            <a:hlinkClick r:id="rId5" tooltip=""/>
          </p:cNvPr>
          <p:cNvPicPr>
            <a:picLocks noChangeAspect="1"/>
          </p:cNvPicPr>
          <p:nvPr/>
        </p:nvPicPr>
        <p:blipFill>
          <a:blip r:embed="rId4"/>
          <a:stretch>
            <a:fillRect/>
          </a:stretch>
        </p:blipFill>
        <p:spPr>
          <a:xfrm>
            <a:off x="12242153" y="7589520"/>
            <a:ext cx="2296807" cy="5486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
        <p:nvSpPr>
          <p:cNvPr id="4" name="Text 1"/>
          <p:cNvSpPr/>
          <p:nvPr/>
        </p:nvSpPr>
        <p:spPr>
          <a:xfrm>
            <a:off x="864037" y="1615083"/>
            <a:ext cx="10916841" cy="771525"/>
          </a:xfrm>
          <a:prstGeom prst="rect">
            <a:avLst/>
          </a:prstGeom>
          <a:noFill/>
          <a:ln/>
        </p:spPr>
        <p:txBody>
          <a:bodyPr wrap="none" rtlCol="0" anchor="t"/>
          <a:lstStyle/>
          <a:p>
            <a:pPr indent="0" marL="0">
              <a:lnSpc>
                <a:spcPts val="6075"/>
              </a:lnSpc>
              <a:buNone/>
            </a:pPr>
            <a:r>
              <a:rPr lang="en-US" sz="4860" b="1" dirty="0">
                <a:solidFill>
                  <a:srgbClr val="000000"/>
                </a:solidFill>
                <a:latin typeface="p22-mackinac-pro" pitchFamily="34" charset="0"/>
                <a:ea typeface="p22-mackinac-pro" pitchFamily="34" charset="-122"/>
                <a:cs typeface="p22-mackinac-pro" pitchFamily="34" charset="-120"/>
              </a:rPr>
              <a:t>Workforce Upskilling and Reskilling</a:t>
            </a:r>
            <a:endParaRPr lang="en-US" sz="4860" dirty="0"/>
          </a:p>
        </p:txBody>
      </p:sp>
      <p:sp>
        <p:nvSpPr>
          <p:cNvPr id="5" name="Text 2"/>
          <p:cNvSpPr/>
          <p:nvPr/>
        </p:nvSpPr>
        <p:spPr>
          <a:xfrm>
            <a:off x="864037" y="3003709"/>
            <a:ext cx="3086100" cy="385763"/>
          </a:xfrm>
          <a:prstGeom prst="rect">
            <a:avLst/>
          </a:prstGeom>
          <a:noFill/>
          <a:ln/>
        </p:spPr>
        <p:txBody>
          <a:bodyPr wrap="none" rtlCol="0" anchor="t"/>
          <a:lstStyle/>
          <a:p>
            <a:pPr indent="0" marL="0">
              <a:lnSpc>
                <a:spcPts val="3038"/>
              </a:lnSpc>
              <a:buNone/>
            </a:pPr>
            <a:r>
              <a:rPr lang="en-US" sz="2430" b="1" dirty="0">
                <a:solidFill>
                  <a:srgbClr val="000000"/>
                </a:solidFill>
                <a:latin typeface="p22-mackinac-pro" pitchFamily="34" charset="0"/>
                <a:ea typeface="p22-mackinac-pro" pitchFamily="34" charset="-122"/>
                <a:cs typeface="p22-mackinac-pro" pitchFamily="34" charset="-120"/>
              </a:rPr>
              <a:t>Adaptable Skills</a:t>
            </a:r>
            <a:endParaRPr lang="en-US" sz="2430" dirty="0"/>
          </a:p>
        </p:txBody>
      </p:sp>
      <p:sp>
        <p:nvSpPr>
          <p:cNvPr id="6" name="Text 3"/>
          <p:cNvSpPr/>
          <p:nvPr/>
        </p:nvSpPr>
        <p:spPr>
          <a:xfrm>
            <a:off x="864037" y="3636288"/>
            <a:ext cx="3898821" cy="1975247"/>
          </a:xfrm>
          <a:prstGeom prst="rect">
            <a:avLst/>
          </a:prstGeom>
          <a:noFill/>
          <a:ln/>
        </p:spPr>
        <p:txBody>
          <a:bodyPr wrap="square" rtlCol="0" anchor="t"/>
          <a:lstStyle/>
          <a:p>
            <a:pPr indent="0" marL="0">
              <a:lnSpc>
                <a:spcPts val="3110"/>
              </a:lnSpc>
              <a:buNone/>
            </a:pPr>
            <a:r>
              <a:rPr lang="en-US" sz="1944" dirty="0">
                <a:solidFill>
                  <a:srgbClr val="272525"/>
                </a:solidFill>
                <a:latin typeface="Eudoxus Sans" pitchFamily="34" charset="0"/>
                <a:ea typeface="Eudoxus Sans" pitchFamily="34" charset="-122"/>
                <a:cs typeface="Eudoxus Sans" pitchFamily="34" charset="-120"/>
              </a:rPr>
              <a:t>Businesses will invest in upskilling and reskilling programs to help their employees acquire new, in-demand skills and adapt to technological changes.</a:t>
            </a:r>
            <a:endParaRPr lang="en-US" sz="1944" dirty="0"/>
          </a:p>
        </p:txBody>
      </p:sp>
      <p:sp>
        <p:nvSpPr>
          <p:cNvPr id="7" name="Text 4"/>
          <p:cNvSpPr/>
          <p:nvPr/>
        </p:nvSpPr>
        <p:spPr>
          <a:xfrm>
            <a:off x="5372695" y="3003709"/>
            <a:ext cx="3086100" cy="385763"/>
          </a:xfrm>
          <a:prstGeom prst="rect">
            <a:avLst/>
          </a:prstGeom>
          <a:noFill/>
          <a:ln/>
        </p:spPr>
        <p:txBody>
          <a:bodyPr wrap="none" rtlCol="0" anchor="t"/>
          <a:lstStyle/>
          <a:p>
            <a:pPr indent="0" marL="0">
              <a:lnSpc>
                <a:spcPts val="3038"/>
              </a:lnSpc>
              <a:buNone/>
            </a:pPr>
            <a:r>
              <a:rPr lang="en-US" sz="2430" b="1" dirty="0">
                <a:solidFill>
                  <a:srgbClr val="000000"/>
                </a:solidFill>
                <a:latin typeface="p22-mackinac-pro" pitchFamily="34" charset="0"/>
                <a:ea typeface="p22-mackinac-pro" pitchFamily="34" charset="-122"/>
                <a:cs typeface="p22-mackinac-pro" pitchFamily="34" charset="-120"/>
              </a:rPr>
              <a:t>Lifelong Learning</a:t>
            </a:r>
            <a:endParaRPr lang="en-US" sz="2430" dirty="0"/>
          </a:p>
        </p:txBody>
      </p:sp>
      <p:sp>
        <p:nvSpPr>
          <p:cNvPr id="8" name="Text 5"/>
          <p:cNvSpPr/>
          <p:nvPr/>
        </p:nvSpPr>
        <p:spPr>
          <a:xfrm>
            <a:off x="5372695" y="3636288"/>
            <a:ext cx="3898821" cy="1975247"/>
          </a:xfrm>
          <a:prstGeom prst="rect">
            <a:avLst/>
          </a:prstGeom>
          <a:noFill/>
          <a:ln/>
        </p:spPr>
        <p:txBody>
          <a:bodyPr wrap="square" rtlCol="0" anchor="t"/>
          <a:lstStyle/>
          <a:p>
            <a:pPr indent="0" marL="0">
              <a:lnSpc>
                <a:spcPts val="3110"/>
              </a:lnSpc>
              <a:buNone/>
            </a:pPr>
            <a:r>
              <a:rPr lang="en-US" sz="1944" dirty="0">
                <a:solidFill>
                  <a:srgbClr val="272525"/>
                </a:solidFill>
                <a:latin typeface="Eudoxus Sans" pitchFamily="34" charset="0"/>
                <a:ea typeface="Eudoxus Sans" pitchFamily="34" charset="-122"/>
                <a:cs typeface="Eudoxus Sans" pitchFamily="34" charset="-120"/>
              </a:rPr>
              <a:t>Employees will be encouraged to continuously learn and develop new competencies to remain relevant and competitive in the job market.</a:t>
            </a:r>
            <a:endParaRPr lang="en-US" sz="1944" dirty="0"/>
          </a:p>
        </p:txBody>
      </p:sp>
      <p:sp>
        <p:nvSpPr>
          <p:cNvPr id="9" name="Text 6"/>
          <p:cNvSpPr/>
          <p:nvPr/>
        </p:nvSpPr>
        <p:spPr>
          <a:xfrm>
            <a:off x="9881354" y="3003709"/>
            <a:ext cx="3898821" cy="771525"/>
          </a:xfrm>
          <a:prstGeom prst="rect">
            <a:avLst/>
          </a:prstGeom>
          <a:noFill/>
          <a:ln/>
        </p:spPr>
        <p:txBody>
          <a:bodyPr wrap="square" rtlCol="0" anchor="t"/>
          <a:lstStyle/>
          <a:p>
            <a:pPr indent="0" marL="0">
              <a:lnSpc>
                <a:spcPts val="3038"/>
              </a:lnSpc>
              <a:buNone/>
            </a:pPr>
            <a:r>
              <a:rPr lang="en-US" sz="2430" b="1" dirty="0">
                <a:solidFill>
                  <a:srgbClr val="000000"/>
                </a:solidFill>
                <a:latin typeface="p22-mackinac-pro" pitchFamily="34" charset="0"/>
                <a:ea typeface="p22-mackinac-pro" pitchFamily="34" charset="-122"/>
                <a:cs typeface="p22-mackinac-pro" pitchFamily="34" charset="-120"/>
              </a:rPr>
              <a:t>Collaboration and Innovation</a:t>
            </a:r>
            <a:endParaRPr lang="en-US" sz="2430" dirty="0"/>
          </a:p>
        </p:txBody>
      </p:sp>
      <p:sp>
        <p:nvSpPr>
          <p:cNvPr id="10" name="Text 7"/>
          <p:cNvSpPr/>
          <p:nvPr/>
        </p:nvSpPr>
        <p:spPr>
          <a:xfrm>
            <a:off x="9881354" y="4022050"/>
            <a:ext cx="3898821" cy="2370296"/>
          </a:xfrm>
          <a:prstGeom prst="rect">
            <a:avLst/>
          </a:prstGeom>
          <a:noFill/>
          <a:ln/>
        </p:spPr>
        <p:txBody>
          <a:bodyPr wrap="square" rtlCol="0" anchor="t"/>
          <a:lstStyle/>
          <a:p>
            <a:pPr indent="0" marL="0">
              <a:lnSpc>
                <a:spcPts val="3110"/>
              </a:lnSpc>
              <a:buNone/>
            </a:pPr>
            <a:r>
              <a:rPr lang="en-US" sz="1944" dirty="0">
                <a:solidFill>
                  <a:srgbClr val="272525"/>
                </a:solidFill>
                <a:latin typeface="Eudoxus Sans" pitchFamily="34" charset="0"/>
                <a:ea typeface="Eudoxus Sans" pitchFamily="34" charset="-122"/>
                <a:cs typeface="Eudoxus Sans" pitchFamily="34" charset="-120"/>
              </a:rPr>
              <a:t>Cross-functional teams and collaborative learning environments will foster innovation, problem-solving, and the exchange of knowledge within organizations.</a:t>
            </a:r>
            <a:endParaRPr lang="en-US" sz="1944" dirty="0"/>
          </a:p>
        </p:txBody>
      </p:sp>
      <p:pic>
        <p:nvPicPr>
          <p:cNvPr id="11"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2024-07-01T09:42:22Z</dcterms:created>
  <dcterms:modified xsi:type="dcterms:W3CDTF">2024-07-01T09:42:22Z</dcterms:modified>
</cp:coreProperties>
</file>